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8"/>
  </p:notesMasterIdLst>
  <p:sldIdLst>
    <p:sldId id="256" r:id="rId2"/>
    <p:sldId id="295" r:id="rId3"/>
    <p:sldId id="270" r:id="rId4"/>
    <p:sldId id="272" r:id="rId5"/>
    <p:sldId id="294" r:id="rId6"/>
    <p:sldId id="271" r:id="rId7"/>
    <p:sldId id="273" r:id="rId8"/>
    <p:sldId id="274" r:id="rId9"/>
    <p:sldId id="297" r:id="rId10"/>
    <p:sldId id="281" r:id="rId11"/>
    <p:sldId id="299" r:id="rId12"/>
    <p:sldId id="275" r:id="rId13"/>
    <p:sldId id="280" r:id="rId14"/>
    <p:sldId id="276" r:id="rId15"/>
    <p:sldId id="257" r:id="rId16"/>
    <p:sldId id="258" r:id="rId17"/>
    <p:sldId id="259" r:id="rId18"/>
    <p:sldId id="261" r:id="rId19"/>
    <p:sldId id="262" r:id="rId20"/>
    <p:sldId id="279" r:id="rId21"/>
    <p:sldId id="277" r:id="rId22"/>
    <p:sldId id="263" r:id="rId23"/>
    <p:sldId id="291" r:id="rId24"/>
    <p:sldId id="264" r:id="rId25"/>
    <p:sldId id="278" r:id="rId26"/>
    <p:sldId id="301" r:id="rId27"/>
    <p:sldId id="302" r:id="rId28"/>
    <p:sldId id="266" r:id="rId29"/>
    <p:sldId id="304" r:id="rId30"/>
    <p:sldId id="303" r:id="rId31"/>
    <p:sldId id="267" r:id="rId32"/>
    <p:sldId id="268" r:id="rId33"/>
    <p:sldId id="269" r:id="rId34"/>
    <p:sldId id="282" r:id="rId35"/>
    <p:sldId id="283" r:id="rId36"/>
    <p:sldId id="307" r:id="rId37"/>
    <p:sldId id="284" r:id="rId38"/>
    <p:sldId id="300" r:id="rId39"/>
    <p:sldId id="285" r:id="rId40"/>
    <p:sldId id="286" r:id="rId41"/>
    <p:sldId id="287" r:id="rId42"/>
    <p:sldId id="290" r:id="rId43"/>
    <p:sldId id="293" r:id="rId44"/>
    <p:sldId id="305" r:id="rId45"/>
    <p:sldId id="292" r:id="rId46"/>
    <p:sldId id="288"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5C1EF"/>
    <a:srgbClr val="FF99FF"/>
    <a:srgbClr val="666699"/>
    <a:srgbClr val="362D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16E25-E867-4058-B605-FB205ACCEBA6}" type="datetimeFigureOut">
              <a:rPr lang="en-US" smtClean="0"/>
              <a:pPr/>
              <a:t>8/25/2008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408EE-5528-4B65-9574-3DA15BB0A0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8408EE-5528-4B65-9574-3DA15BB0A055}"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AAD87125-ED7D-4E53-9AAE-548D3F1D6AD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C2C9D-8318-4070-8BE2-F859A930A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3F1D-8CD1-4DFE-9C38-2AD1473CE0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5867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a:t>Kendall/Hunt Publishing Company</a:t>
            </a:r>
            <a:endParaRPr lang="en-US">
              <a:solidFill>
                <a:schemeClr val="tx1"/>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93296C4A-A54F-430F-A8DB-B25D07946462}" type="slidenum">
              <a:rPr lang="en-US"/>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25A88B50-B064-4004-A9ED-972C6D25305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BFEAD-43DC-40B3-8F97-ADEA7FED6EC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1418C-FBDC-4237-8664-27F39941E5B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FBBD39A-6006-49CD-8DA8-C15A36E7452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184AD-00C5-4F28-AE15-D67ABD31CD5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FA0E6-5BFF-42A4-89C0-1B6F103FF3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A0FAAC0A-FD91-49EA-A9FC-AA86194B45B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B5EDA4D9-F7D0-421F-92EB-E6C456D0EBE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9DF7D80-83CB-4B52-B301-A18953B56E4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audio" Target="../media/audio1.wav"/><Relationship Id="rId7" Type="http://schemas.openxmlformats.org/officeDocument/2006/relationships/image" Target="../media/image37.gif"/><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upload.wikimedia.org/wikipedia/commons/5/53/Rembrandt_Harmensz._van_Rijn_007.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f/fd/Streptococcus_pneumoniae_meningitis,_gross_pathology_33_lores.jpg"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ollegerecruiter.com/mt-static/plugins/ImageUp/uploaded/792632310270755forensic_19.1.jpg"/>
          <p:cNvPicPr>
            <a:picLocks noChangeAspect="1" noChangeArrowheads="1"/>
          </p:cNvPicPr>
          <p:nvPr/>
        </p:nvPicPr>
        <p:blipFill>
          <a:blip r:embed="rId2"/>
          <a:srcRect t="6643" b="37996"/>
          <a:stretch>
            <a:fillRect/>
          </a:stretch>
        </p:blipFill>
        <p:spPr bwMode="auto">
          <a:xfrm>
            <a:off x="5181600" y="0"/>
            <a:ext cx="3962400" cy="1905000"/>
          </a:xfrm>
          <a:prstGeom prst="rect">
            <a:avLst/>
          </a:prstGeom>
          <a:noFill/>
        </p:spPr>
      </p:pic>
      <p:pic>
        <p:nvPicPr>
          <p:cNvPr id="2053" name="Picture 5" descr="nwk_gal_ah_OJ_070112"/>
          <p:cNvPicPr>
            <a:picLocks noChangeAspect="1" noChangeArrowheads="1"/>
          </p:cNvPicPr>
          <p:nvPr/>
        </p:nvPicPr>
        <p:blipFill>
          <a:blip r:embed="rId3"/>
          <a:srcRect r="35898" b="7523"/>
          <a:stretch>
            <a:fillRect/>
          </a:stretch>
        </p:blipFill>
        <p:spPr bwMode="auto">
          <a:xfrm>
            <a:off x="-1" y="-1"/>
            <a:ext cx="5181601" cy="3126463"/>
          </a:xfrm>
          <a:prstGeom prst="rect">
            <a:avLst/>
          </a:prstGeom>
          <a:noFill/>
        </p:spPr>
      </p:pic>
      <p:pic>
        <p:nvPicPr>
          <p:cNvPr id="2057" name="Picture 9" descr="crime_scene_mgmt"/>
          <p:cNvPicPr>
            <a:picLocks noChangeAspect="1" noChangeArrowheads="1"/>
          </p:cNvPicPr>
          <p:nvPr/>
        </p:nvPicPr>
        <p:blipFill>
          <a:blip r:embed="rId4"/>
          <a:srcRect/>
          <a:stretch>
            <a:fillRect/>
          </a:stretch>
        </p:blipFill>
        <p:spPr bwMode="auto">
          <a:xfrm>
            <a:off x="152400" y="2971800"/>
            <a:ext cx="2819400" cy="2819400"/>
          </a:xfrm>
          <a:prstGeom prst="rect">
            <a:avLst/>
          </a:prstGeom>
          <a:noFill/>
        </p:spPr>
      </p:pic>
      <p:pic>
        <p:nvPicPr>
          <p:cNvPr id="2065" name="Picture 17" descr="http://www.northernhighlands.org/712412533142638/lib/712412533142638/Forensics/images/forensics2.jpg"/>
          <p:cNvPicPr>
            <a:picLocks noChangeAspect="1" noChangeArrowheads="1"/>
          </p:cNvPicPr>
          <p:nvPr/>
        </p:nvPicPr>
        <p:blipFill>
          <a:blip r:embed="rId5"/>
          <a:srcRect/>
          <a:stretch>
            <a:fillRect/>
          </a:stretch>
        </p:blipFill>
        <p:spPr bwMode="auto">
          <a:xfrm>
            <a:off x="4572000" y="1659381"/>
            <a:ext cx="4572000" cy="5198619"/>
          </a:xfrm>
          <a:prstGeom prst="rect">
            <a:avLst/>
          </a:prstGeom>
          <a:noFill/>
        </p:spPr>
      </p:pic>
      <p:pic>
        <p:nvPicPr>
          <p:cNvPr id="2063" name="Picture 15" descr="mcgruff"/>
          <p:cNvPicPr>
            <a:picLocks noChangeAspect="1" noChangeArrowheads="1"/>
          </p:cNvPicPr>
          <p:nvPr/>
        </p:nvPicPr>
        <p:blipFill>
          <a:blip r:embed="rId6"/>
          <a:srcRect/>
          <a:stretch>
            <a:fillRect/>
          </a:stretch>
        </p:blipFill>
        <p:spPr bwMode="auto">
          <a:xfrm>
            <a:off x="2971800" y="2590800"/>
            <a:ext cx="1577283" cy="2124075"/>
          </a:xfrm>
          <a:prstGeom prst="rect">
            <a:avLst/>
          </a:prstGeom>
          <a:noFill/>
        </p:spPr>
      </p:pic>
      <p:pic>
        <p:nvPicPr>
          <p:cNvPr id="2055" name="Picture 7" descr="bloody_mute1"/>
          <p:cNvPicPr>
            <a:picLocks noChangeAspect="1" noChangeArrowheads="1"/>
          </p:cNvPicPr>
          <p:nvPr/>
        </p:nvPicPr>
        <p:blipFill>
          <a:blip r:embed="rId7"/>
          <a:srcRect/>
          <a:stretch>
            <a:fillRect/>
          </a:stretch>
        </p:blipFill>
        <p:spPr bwMode="auto">
          <a:xfrm>
            <a:off x="0" y="4676775"/>
            <a:ext cx="6029325" cy="2181225"/>
          </a:xfrm>
          <a:prstGeom prst="rect">
            <a:avLst/>
          </a:prstGeom>
          <a:noFill/>
        </p:spPr>
      </p:pic>
      <p:sp>
        <p:nvSpPr>
          <p:cNvPr id="2051" name="Rectangle 3"/>
          <p:cNvSpPr>
            <a:spLocks noGrp="1" noChangeArrowheads="1"/>
          </p:cNvSpPr>
          <p:nvPr>
            <p:ph type="subTitle" idx="1"/>
          </p:nvPr>
        </p:nvSpPr>
        <p:spPr>
          <a:xfrm>
            <a:off x="-1219200" y="5867400"/>
            <a:ext cx="8305800" cy="1143000"/>
          </a:xfrm>
        </p:spPr>
        <p:txBody>
          <a:bodyPr/>
          <a:lstStyle/>
          <a:p>
            <a:r>
              <a:rPr lang="en-US" sz="3600" b="1" u="sng" dirty="0" smtClean="0">
                <a:solidFill>
                  <a:schemeClr val="bg1"/>
                </a:solidFill>
              </a:rPr>
              <a:t> </a:t>
            </a:r>
            <a:r>
              <a:rPr lang="en-US" sz="3600" b="1" u="sng" dirty="0" smtClean="0">
                <a:solidFill>
                  <a:schemeClr val="bg1"/>
                </a:solidFill>
                <a:effectLst>
                  <a:outerShdw blurRad="38100" dist="38100" dir="2700000" algn="tl">
                    <a:srgbClr val="000000">
                      <a:alpha val="43137"/>
                    </a:srgbClr>
                  </a:outerShdw>
                </a:effectLst>
              </a:rPr>
              <a:t>Introduction</a:t>
            </a:r>
            <a:endParaRPr lang="en-US" sz="3600" b="1" u="sng" dirty="0">
              <a:solidFill>
                <a:schemeClr val="bg1"/>
              </a:solidFill>
              <a:effectLst>
                <a:outerShdw blurRad="38100" dist="38100" dir="2700000" algn="tl">
                  <a:srgbClr val="000000">
                    <a:alpha val="43137"/>
                  </a:srgbClr>
                </a:outerShdw>
              </a:effectLst>
            </a:endParaRPr>
          </a:p>
        </p:txBody>
      </p:sp>
      <p:sp>
        <p:nvSpPr>
          <p:cNvPr id="2050" name="Rectangle 2"/>
          <p:cNvSpPr>
            <a:spLocks noGrp="1" noChangeArrowheads="1"/>
          </p:cNvSpPr>
          <p:nvPr>
            <p:ph type="ctrTitle"/>
          </p:nvPr>
        </p:nvSpPr>
        <p:spPr>
          <a:xfrm>
            <a:off x="0" y="4648200"/>
            <a:ext cx="6019800" cy="914400"/>
          </a:xfrm>
        </p:spPr>
        <p:txBody>
          <a:bodyPr/>
          <a:lstStyle/>
          <a:p>
            <a:r>
              <a:rPr lang="en-US" sz="6000" b="1" u="sng" dirty="0">
                <a:ln w="38100">
                  <a:solidFill>
                    <a:schemeClr val="bg1">
                      <a:alpha val="25000"/>
                    </a:schemeClr>
                  </a:solidFill>
                  <a:prstDash val="solid"/>
                  <a:round/>
                </a:ln>
                <a:solidFill>
                  <a:schemeClr val="bg1"/>
                </a:solidFill>
                <a:effectLst/>
              </a:rPr>
              <a:t>Forensic Science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0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62" name="Picture 2" descr="http://www.forensic-science.com/Hans_Gross.jpg"/>
          <p:cNvPicPr>
            <a:picLocks noChangeAspect="1" noChangeArrowheads="1"/>
          </p:cNvPicPr>
          <p:nvPr/>
        </p:nvPicPr>
        <p:blipFill>
          <a:blip r:embed="rId2"/>
          <a:srcRect l="10631" t="3333" b="27777"/>
          <a:stretch>
            <a:fillRect/>
          </a:stretch>
        </p:blipFill>
        <p:spPr bwMode="auto">
          <a:xfrm>
            <a:off x="0" y="0"/>
            <a:ext cx="6405716" cy="6858000"/>
          </a:xfrm>
          <a:prstGeom prst="rect">
            <a:avLst/>
          </a:prstGeom>
          <a:noFill/>
        </p:spPr>
      </p:pic>
      <p:sp>
        <p:nvSpPr>
          <p:cNvPr id="2" name="Content Placeholder 1"/>
          <p:cNvSpPr>
            <a:spLocks noGrp="1"/>
          </p:cNvSpPr>
          <p:nvPr>
            <p:ph idx="1"/>
          </p:nvPr>
        </p:nvSpPr>
        <p:spPr>
          <a:xfrm>
            <a:off x="5715000" y="0"/>
            <a:ext cx="3429000" cy="6858000"/>
          </a:xfrm>
          <a:solidFill>
            <a:schemeClr val="bg1"/>
          </a:solidFill>
        </p:spPr>
        <p:txBody>
          <a:bodyPr>
            <a:normAutofit/>
          </a:bodyPr>
          <a:lstStyle/>
          <a:p>
            <a:pPr>
              <a:buFontTx/>
              <a:buNone/>
            </a:pPr>
            <a:endParaRPr lang="en-US" b="1" dirty="0" smtClean="0"/>
          </a:p>
          <a:p>
            <a:pPr lvl="1"/>
            <a:endParaRPr lang="en-US" dirty="0" smtClean="0"/>
          </a:p>
          <a:p>
            <a:pPr lvl="1"/>
            <a:r>
              <a:rPr lang="en-US" dirty="0" smtClean="0"/>
              <a:t>A magistrate and law professor in Austria</a:t>
            </a:r>
          </a:p>
          <a:p>
            <a:pPr lvl="1"/>
            <a:r>
              <a:rPr lang="en-US" dirty="0" smtClean="0"/>
              <a:t>Known for his publications and for introducing the word “</a:t>
            </a:r>
            <a:r>
              <a:rPr lang="en-US" dirty="0" err="1" smtClean="0"/>
              <a:t>criminalistics</a:t>
            </a:r>
            <a:r>
              <a:rPr lang="en-US" dirty="0" smtClean="0"/>
              <a:t>”</a:t>
            </a:r>
          </a:p>
          <a:p>
            <a:pPr lvl="1"/>
            <a:r>
              <a:rPr lang="en-US" dirty="0" smtClean="0"/>
              <a:t>In 1893, published a Handbook for Magistrates that greatly influenced the practice of criminal investigations</a:t>
            </a:r>
          </a:p>
          <a:p>
            <a:pPr lvl="1"/>
            <a:endParaRPr lang="en-US" dirty="0" smtClean="0"/>
          </a:p>
          <a:p>
            <a:pPr lvl="1"/>
            <a:endParaRPr lang="en-US" dirty="0" smtClean="0"/>
          </a:p>
          <a:p>
            <a:endParaRPr lang="en-US" dirty="0"/>
          </a:p>
        </p:txBody>
      </p:sp>
      <p:sp>
        <p:nvSpPr>
          <p:cNvPr id="5" name="Rectangle 3"/>
          <p:cNvSpPr txBox="1">
            <a:spLocks noChangeArrowheads="1"/>
          </p:cNvSpPr>
          <p:nvPr/>
        </p:nvSpPr>
        <p:spPr>
          <a:xfrm>
            <a:off x="6096000" y="304800"/>
            <a:ext cx="2057400" cy="533400"/>
          </a:xfrm>
          <a:prstGeom prst="rect">
            <a:avLst/>
          </a:prstGeom>
          <a:solidFill>
            <a:schemeClr val="bg1"/>
          </a:solidFill>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600" b="0" i="0" u="none" strike="noStrike" kern="1200" cap="none" spc="0" normalizeH="0" baseline="0" noProof="0" dirty="0" smtClean="0">
                <a:ln>
                  <a:noFill/>
                </a:ln>
                <a:solidFill>
                  <a:srgbClr val="FFFF00"/>
                </a:solidFill>
                <a:effectLst/>
                <a:uLnTx/>
                <a:uFillTx/>
                <a:latin typeface="+mn-lt"/>
                <a:ea typeface="+mn-ea"/>
                <a:cs typeface="+mn-cs"/>
              </a:rPr>
              <a:t> Hans  Gross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licescientifique.metawiki.com/IMG/locard.jpg"/>
          <p:cNvPicPr>
            <a:picLocks noChangeAspect="1" noChangeArrowheads="1"/>
          </p:cNvPicPr>
          <p:nvPr/>
        </p:nvPicPr>
        <p:blipFill>
          <a:blip r:embed="rId2"/>
          <a:srcRect/>
          <a:stretch>
            <a:fillRect/>
          </a:stretch>
        </p:blipFill>
        <p:spPr bwMode="auto">
          <a:xfrm>
            <a:off x="0" y="31433"/>
            <a:ext cx="5181455" cy="6826567"/>
          </a:xfrm>
          <a:prstGeom prst="rect">
            <a:avLst/>
          </a:prstGeom>
          <a:noFill/>
        </p:spPr>
      </p:pic>
      <p:pic>
        <p:nvPicPr>
          <p:cNvPr id="2052" name="Picture 4" descr="http://onin.com/fp/fmiru/edmond_locard.jpg"/>
          <p:cNvPicPr>
            <a:picLocks noChangeAspect="1" noChangeArrowheads="1"/>
          </p:cNvPicPr>
          <p:nvPr/>
        </p:nvPicPr>
        <p:blipFill>
          <a:blip r:embed="rId3"/>
          <a:srcRect/>
          <a:stretch>
            <a:fillRect/>
          </a:stretch>
        </p:blipFill>
        <p:spPr bwMode="auto">
          <a:xfrm>
            <a:off x="4953000" y="-12493"/>
            <a:ext cx="4191000" cy="6870493"/>
          </a:xfrm>
          <a:prstGeom prst="rect">
            <a:avLst/>
          </a:prstGeom>
          <a:noFill/>
        </p:spPr>
      </p:pic>
      <p:sp>
        <p:nvSpPr>
          <p:cNvPr id="6" name="Rectangle 3"/>
          <p:cNvSpPr txBox="1">
            <a:spLocks noChangeArrowheads="1"/>
          </p:cNvSpPr>
          <p:nvPr/>
        </p:nvSpPr>
        <p:spPr>
          <a:xfrm>
            <a:off x="2286000" y="5715000"/>
            <a:ext cx="4419600" cy="685800"/>
          </a:xfrm>
          <a:prstGeom prst="rect">
            <a:avLst/>
          </a:prstGeom>
          <a:solidFill>
            <a:schemeClr val="bg1"/>
          </a:solidFill>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Set up crime labs in France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3600" b="0" i="0" u="none" strike="noStrike" kern="1200" cap="none" spc="0" normalizeH="0" baseline="0" noProof="0" dirty="0">
              <a:ln>
                <a:noFill/>
              </a:ln>
              <a:solidFill>
                <a:srgbClr val="FFC000"/>
              </a:solidFill>
              <a:effectLst/>
              <a:uLnTx/>
              <a:uFillTx/>
              <a:latin typeface="+mn-lt"/>
              <a:ea typeface="+mn-ea"/>
              <a:cs typeface="+mn-cs"/>
            </a:endParaRPr>
          </a:p>
        </p:txBody>
      </p:sp>
      <p:sp>
        <p:nvSpPr>
          <p:cNvPr id="32771" name="Rectangle 3"/>
          <p:cNvSpPr>
            <a:spLocks noGrp="1" noChangeArrowheads="1"/>
          </p:cNvSpPr>
          <p:nvPr>
            <p:ph idx="1"/>
          </p:nvPr>
        </p:nvSpPr>
        <p:spPr>
          <a:xfrm>
            <a:off x="2362200" y="457200"/>
            <a:ext cx="4267200" cy="685800"/>
          </a:xfrm>
          <a:solidFill>
            <a:schemeClr val="bg1"/>
          </a:solidFill>
          <a:ln>
            <a:solidFill>
              <a:schemeClr val="tx1"/>
            </a:solidFill>
          </a:ln>
        </p:spPr>
        <p:txBody>
          <a:bodyPr/>
          <a:lstStyle/>
          <a:p>
            <a:pPr>
              <a:buNone/>
            </a:pPr>
            <a:r>
              <a:rPr lang="en-US" dirty="0">
                <a:solidFill>
                  <a:srgbClr val="FFFF00"/>
                </a:solidFill>
              </a:rPr>
              <a:t>Edmond </a:t>
            </a:r>
            <a:r>
              <a:rPr lang="en-US" dirty="0" err="1">
                <a:solidFill>
                  <a:srgbClr val="FFFF00"/>
                </a:solidFill>
              </a:rPr>
              <a:t>Locard</a:t>
            </a:r>
            <a:r>
              <a:rPr lang="en-US" dirty="0">
                <a:solidFill>
                  <a:srgbClr val="FFFF00"/>
                </a:solidFill>
              </a:rPr>
              <a:t> (1877-1966)</a:t>
            </a:r>
          </a:p>
          <a:p>
            <a:pPr>
              <a:buFont typeface="Wingdings" pitchFamily="2" charset="2"/>
              <a:buNone/>
            </a:pP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plitends.bebto.com/thair010.gif"/>
          <p:cNvPicPr>
            <a:picLocks noChangeAspect="1" noChangeArrowheads="1"/>
          </p:cNvPicPr>
          <p:nvPr/>
        </p:nvPicPr>
        <p:blipFill>
          <a:blip r:embed="rId2"/>
          <a:srcRect r="11667" b="11111"/>
          <a:stretch>
            <a:fillRect/>
          </a:stretch>
        </p:blipFill>
        <p:spPr bwMode="auto">
          <a:xfrm>
            <a:off x="0" y="0"/>
            <a:ext cx="9144000" cy="6901132"/>
          </a:xfrm>
          <a:prstGeom prst="rect">
            <a:avLst/>
          </a:prstGeom>
          <a:noFill/>
        </p:spPr>
      </p:pic>
      <p:sp>
        <p:nvSpPr>
          <p:cNvPr id="32771" name="Rectangle 3"/>
          <p:cNvSpPr>
            <a:spLocks noGrp="1" noChangeArrowheads="1"/>
          </p:cNvSpPr>
          <p:nvPr>
            <p:ph idx="1"/>
          </p:nvPr>
        </p:nvSpPr>
        <p:spPr>
          <a:xfrm>
            <a:off x="533400" y="4343400"/>
            <a:ext cx="8229600" cy="1752600"/>
          </a:xfrm>
          <a:solidFill>
            <a:schemeClr val="bg1"/>
          </a:solidFill>
          <a:ln>
            <a:solidFill>
              <a:schemeClr val="tx1"/>
            </a:solidFill>
          </a:ln>
        </p:spPr>
        <p:txBody>
          <a:bodyPr>
            <a:normAutofit/>
          </a:bodyPr>
          <a:lstStyle/>
          <a:p>
            <a:pPr>
              <a:buFont typeface="Wingdings" pitchFamily="2" charset="2"/>
              <a:buNone/>
            </a:pPr>
            <a:r>
              <a:rPr lang="en-US" sz="3600" b="1" dirty="0" smtClean="0">
                <a:solidFill>
                  <a:srgbClr val="FFC000"/>
                </a:solidFill>
              </a:rPr>
              <a:t>  When a criminal comes in contact    with an object or a person, a cross-transfer of evidence occurs</a:t>
            </a:r>
            <a:endParaRPr lang="en-US" sz="3600" b="1" dirty="0">
              <a:solidFill>
                <a:srgbClr val="FFC000"/>
              </a:solidFill>
            </a:endParaRPr>
          </a:p>
        </p:txBody>
      </p:sp>
      <p:sp>
        <p:nvSpPr>
          <p:cNvPr id="7" name="Rectangle 3"/>
          <p:cNvSpPr txBox="1">
            <a:spLocks noChangeArrowheads="1"/>
          </p:cNvSpPr>
          <p:nvPr/>
        </p:nvSpPr>
        <p:spPr>
          <a:xfrm>
            <a:off x="1905000" y="685800"/>
            <a:ext cx="5486400" cy="533400"/>
          </a:xfrm>
          <a:prstGeom prst="rect">
            <a:avLst/>
          </a:prstGeom>
          <a:solidFill>
            <a:schemeClr val="bg1"/>
          </a:solidFill>
          <a:ln>
            <a:solidFill>
              <a:schemeClr val="tx1"/>
            </a:solidFill>
          </a:ln>
        </p:spPr>
        <p:txBody>
          <a:bodyPr vert="horz">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en-US" sz="4000" b="1" i="0" u="none" strike="noStrike" kern="1200" cap="none" spc="0" normalizeH="0" baseline="0" noProof="0" dirty="0" smtClean="0">
                <a:ln>
                  <a:noFill/>
                </a:ln>
                <a:solidFill>
                  <a:srgbClr val="FF99FF"/>
                </a:solidFill>
                <a:effectLst/>
                <a:uLnTx/>
                <a:uFillTx/>
                <a:latin typeface="+mn-lt"/>
                <a:ea typeface="+mn-ea"/>
                <a:cs typeface="+mn-cs"/>
              </a:rPr>
              <a:t>“Every contact leaves a trace”</a:t>
            </a:r>
            <a:r>
              <a:rPr kumimoji="0" lang="en-US" sz="2600" b="0" i="0" u="none" strike="noStrike" kern="1200" cap="none" spc="0" normalizeH="0" baseline="0" noProof="0" dirty="0" smtClean="0">
                <a:ln>
                  <a:noFill/>
                </a:ln>
                <a:solidFill>
                  <a:srgbClr val="FF99FF"/>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smtClean="0">
              <a:ln>
                <a:noFill/>
              </a:ln>
              <a:solidFill>
                <a:schemeClr val="folHlink"/>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smtClean="0">
              <a:ln>
                <a:noFill/>
              </a:ln>
              <a:solidFill>
                <a:schemeClr val="folHlink"/>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3600" b="0" i="0" u="none" strike="noStrike" kern="1200" cap="none" spc="0" normalizeH="0" baseline="0" noProof="0" dirty="0">
              <a:ln>
                <a:noFill/>
              </a:ln>
              <a:solidFill>
                <a:srgbClr val="FFC000"/>
              </a:solidFill>
              <a:effectLst/>
              <a:uLnTx/>
              <a:uFillTx/>
              <a:latin typeface="+mn-lt"/>
              <a:ea typeface="+mn-ea"/>
              <a:cs typeface="+mn-cs"/>
            </a:endParaRPr>
          </a:p>
        </p:txBody>
      </p:sp>
      <p:sp>
        <p:nvSpPr>
          <p:cNvPr id="9" name="Rectangle 3"/>
          <p:cNvSpPr txBox="1">
            <a:spLocks noChangeArrowheads="1"/>
          </p:cNvSpPr>
          <p:nvPr/>
        </p:nvSpPr>
        <p:spPr>
          <a:xfrm>
            <a:off x="2819400" y="3200400"/>
            <a:ext cx="3657600" cy="457200"/>
          </a:xfrm>
          <a:prstGeom prst="rect">
            <a:avLst/>
          </a:prstGeom>
          <a:solidFill>
            <a:schemeClr val="bg1"/>
          </a:solidFill>
          <a:ln>
            <a:solidFill>
              <a:schemeClr val="tx1"/>
            </a:solidFill>
          </a:ln>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What does it mean?</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500" fill="hold"/>
                                        <p:tgtEl>
                                          <p:spTgt spid="9">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2771">
                                            <p:bg/>
                                          </p:spTgt>
                                        </p:tgtEl>
                                        <p:attrNameLst>
                                          <p:attrName>style.visibility</p:attrName>
                                        </p:attrNameLst>
                                      </p:cBhvr>
                                      <p:to>
                                        <p:strVal val="visible"/>
                                      </p:to>
                                    </p:set>
                                    <p:anim calcmode="lin" valueType="num">
                                      <p:cBhvr>
                                        <p:cTn id="23" dur="500" fill="hold"/>
                                        <p:tgtEl>
                                          <p:spTgt spid="32771">
                                            <p:bg/>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2771">
                                            <p:bg/>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2771">
                                            <p:bg/>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2771">
                                            <p:bg/>
                                          </p:spTgt>
                                        </p:tgtEl>
                                        <p:attrNameLst>
                                          <p:attrName>ppt_y</p:attrName>
                                        </p:attrNameLst>
                                      </p:cBhvr>
                                      <p:tavLst>
                                        <p:tav tm="0">
                                          <p:val>
                                            <p:strVal val="#ppt_y"/>
                                          </p:val>
                                        </p:tav>
                                        <p:tav tm="100000">
                                          <p:val>
                                            <p:strVal val="#ppt_y"/>
                                          </p:val>
                                        </p:tav>
                                      </p:tavLst>
                                    </p:anim>
                                  </p:childTnLst>
                                </p:cTn>
                              </p:par>
                              <p:par>
                                <p:cTn id="27" presetID="39" presetClass="entr" presetSubtype="0" accel="100000" fill="hold" grpId="0" nodeType="withEffect">
                                  <p:stCondLst>
                                    <p:cond delay="0"/>
                                  </p:stCondLst>
                                  <p:iterate type="lt">
                                    <p:tmPct val="0"/>
                                  </p:iterate>
                                  <p:childTnLst>
                                    <p:set>
                                      <p:cBhvr>
                                        <p:cTn id="28" dur="1" fill="hold">
                                          <p:stCondLst>
                                            <p:cond delay="0"/>
                                          </p:stCondLst>
                                        </p:cTn>
                                        <p:tgtEl>
                                          <p:spTgt spid="32771">
                                            <p:txEl>
                                              <p:pRg st="0" end="0"/>
                                            </p:txEl>
                                          </p:spTgt>
                                        </p:tgtEl>
                                        <p:attrNameLst>
                                          <p:attrName>style.visibility</p:attrName>
                                        </p:attrNameLst>
                                      </p:cBhvr>
                                      <p:to>
                                        <p:strVal val="visible"/>
                                      </p:to>
                                    </p:set>
                                    <p:anim calcmode="lin" valueType="num">
                                      <p:cBhvr>
                                        <p:cTn id="29" dur="500" fill="hold"/>
                                        <p:tgtEl>
                                          <p:spTgt spid="32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2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2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animBg="1"/>
      <p:bldP spid="9"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638800"/>
          </a:xfrm>
        </p:spPr>
        <p:txBody>
          <a:bodyPr>
            <a:normAutofit lnSpcReduction="10000"/>
          </a:bodyPr>
          <a:lstStyle/>
          <a:p>
            <a:r>
              <a:rPr lang="en-US" dirty="0" smtClean="0"/>
              <a:t>'Wherever he steps, whatever he touches, whatever he leaves, even unconsciously, will serve as a silent witness against him. Not only his fingerprints or his footprints, but his hair, the fibers from his clothes, the glass he breaks, the tool mark he leaves, the paint he scratches, the blood or semen he deposits or collects. All of these and more, bear mute witness against him. This is evidence that does not forget. It is not confused by the excitement of the moment. It is not absent because human witnesses are. It is factual evidence. Physical evidence cannot be wrong, it cannot perjure itself, it cannot be wholly absent. Only human failure to find it, study and understand it, can diminish its value.’ </a:t>
            </a:r>
          </a:p>
          <a:p>
            <a:pPr>
              <a:buNone/>
            </a:pPr>
            <a:r>
              <a:rPr lang="en-US" dirty="0" smtClean="0">
                <a:solidFill>
                  <a:srgbClr val="FFFF00"/>
                </a:solidFill>
              </a:rPr>
              <a:t>         -Professor Edmond </a:t>
            </a:r>
            <a:r>
              <a:rPr lang="en-US" dirty="0" err="1" smtClean="0">
                <a:solidFill>
                  <a:srgbClr val="FFFF00"/>
                </a:solidFill>
              </a:rPr>
              <a:t>Locard</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hoover"/>
          <p:cNvPicPr>
            <a:picLocks noChangeAspect="1" noChangeArrowheads="1"/>
          </p:cNvPicPr>
          <p:nvPr/>
        </p:nvPicPr>
        <p:blipFill>
          <a:blip r:embed="rId2"/>
          <a:srcRect/>
          <a:stretch>
            <a:fillRect/>
          </a:stretch>
        </p:blipFill>
        <p:spPr bwMode="auto">
          <a:xfrm>
            <a:off x="4191001" y="0"/>
            <a:ext cx="4953000" cy="6811795"/>
          </a:xfrm>
          <a:prstGeom prst="rect">
            <a:avLst/>
          </a:prstGeom>
          <a:noFill/>
        </p:spPr>
      </p:pic>
      <p:pic>
        <p:nvPicPr>
          <p:cNvPr id="1026" name="Picture 2" descr="http://www.museum.tv/archives/etv/D/htmlD/documentary/documentaryIMAGE/documentary4.jpg"/>
          <p:cNvPicPr>
            <a:picLocks noChangeAspect="1" noChangeArrowheads="1"/>
          </p:cNvPicPr>
          <p:nvPr/>
        </p:nvPicPr>
        <p:blipFill>
          <a:blip r:embed="rId3"/>
          <a:srcRect/>
          <a:stretch>
            <a:fillRect/>
          </a:stretch>
        </p:blipFill>
        <p:spPr bwMode="auto">
          <a:xfrm>
            <a:off x="-64008" y="0"/>
            <a:ext cx="5212080" cy="6858000"/>
          </a:xfrm>
          <a:prstGeom prst="rect">
            <a:avLst/>
          </a:prstGeom>
          <a:noFill/>
        </p:spPr>
      </p:pic>
      <p:sp>
        <p:nvSpPr>
          <p:cNvPr id="33795" name="Rectangle 3"/>
          <p:cNvSpPr>
            <a:spLocks noGrp="1" noChangeArrowheads="1"/>
          </p:cNvSpPr>
          <p:nvPr>
            <p:ph idx="1"/>
          </p:nvPr>
        </p:nvSpPr>
        <p:spPr>
          <a:xfrm>
            <a:off x="2362200" y="3505200"/>
            <a:ext cx="4419600" cy="685800"/>
          </a:xfrm>
          <a:solidFill>
            <a:schemeClr val="bg1"/>
          </a:solidFill>
          <a:ln>
            <a:solidFill>
              <a:schemeClr val="tx1"/>
            </a:solidFill>
          </a:ln>
        </p:spPr>
        <p:txBody>
          <a:bodyPr/>
          <a:lstStyle/>
          <a:p>
            <a:r>
              <a:rPr lang="en-US" dirty="0">
                <a:solidFill>
                  <a:srgbClr val="FFFF00"/>
                </a:solidFill>
              </a:rPr>
              <a:t>J. Edgar Hoover (1895-1972)</a:t>
            </a:r>
          </a:p>
          <a:p>
            <a:pPr>
              <a:buNone/>
            </a:pPr>
            <a:endParaRPr lang="en-US" dirty="0"/>
          </a:p>
        </p:txBody>
      </p:sp>
      <p:sp>
        <p:nvSpPr>
          <p:cNvPr id="5" name="Rectangle 3"/>
          <p:cNvSpPr txBox="1">
            <a:spLocks noChangeArrowheads="1"/>
          </p:cNvSpPr>
          <p:nvPr/>
        </p:nvSpPr>
        <p:spPr>
          <a:xfrm>
            <a:off x="0" y="5029200"/>
            <a:ext cx="7696200" cy="1600200"/>
          </a:xfrm>
          <a:prstGeom prst="rect">
            <a:avLst/>
          </a:prstGeom>
          <a:solidFill>
            <a:schemeClr val="bg1"/>
          </a:solidFill>
          <a:ln w="50800">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Was head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of the FBI</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1932- organized a national crime laboratory</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Set up forensic services to all parts of United States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1" name="Picture 5" descr="http://www.kilbot.com.au/wp-content/shop/careful-scientist.gif"/>
          <p:cNvPicPr>
            <a:picLocks noChangeAspect="1" noChangeArrowheads="1"/>
          </p:cNvPicPr>
          <p:nvPr/>
        </p:nvPicPr>
        <p:blipFill>
          <a:blip r:embed="rId3"/>
          <a:srcRect l="4745" r="19234"/>
          <a:stretch>
            <a:fillRect/>
          </a:stretch>
        </p:blipFill>
        <p:spPr bwMode="auto">
          <a:xfrm>
            <a:off x="4495800" y="0"/>
            <a:ext cx="4648200" cy="6858000"/>
          </a:xfrm>
          <a:prstGeom prst="rect">
            <a:avLst/>
          </a:prstGeom>
          <a:noFill/>
        </p:spPr>
      </p:pic>
      <p:pic>
        <p:nvPicPr>
          <p:cNvPr id="14343" name="Picture 7" descr="http://i200.photobucket.com/albums/aa262/drcatz27/mad_scientist.gif"/>
          <p:cNvPicPr>
            <a:picLocks noChangeAspect="1" noChangeArrowheads="1"/>
          </p:cNvPicPr>
          <p:nvPr/>
        </p:nvPicPr>
        <p:blipFill>
          <a:blip r:embed="rId4"/>
          <a:srcRect/>
          <a:stretch>
            <a:fillRect/>
          </a:stretch>
        </p:blipFill>
        <p:spPr bwMode="auto">
          <a:xfrm>
            <a:off x="0" y="0"/>
            <a:ext cx="5151123" cy="6858000"/>
          </a:xfrm>
          <a:prstGeom prst="rect">
            <a:avLst/>
          </a:prstGeom>
          <a:noFill/>
        </p:spPr>
      </p:pic>
      <p:sp>
        <p:nvSpPr>
          <p:cNvPr id="14339" name="Rectangle 3"/>
          <p:cNvSpPr>
            <a:spLocks noGrp="1" noChangeArrowheads="1"/>
          </p:cNvSpPr>
          <p:nvPr>
            <p:ph idx="1"/>
          </p:nvPr>
        </p:nvSpPr>
        <p:spPr>
          <a:xfrm>
            <a:off x="457200" y="3505200"/>
            <a:ext cx="3200400" cy="1371600"/>
          </a:xfrm>
          <a:solidFill>
            <a:schemeClr val="bg1"/>
          </a:solidFill>
          <a:ln>
            <a:solidFill>
              <a:schemeClr val="tx1"/>
            </a:solidFill>
          </a:ln>
        </p:spPr>
        <p:txBody>
          <a:bodyPr>
            <a:normAutofit fontScale="85000" lnSpcReduction="20000"/>
          </a:bodyPr>
          <a:lstStyle/>
          <a:p>
            <a:r>
              <a:rPr lang="en-US" sz="3200" b="1" u="sng" dirty="0" smtClean="0">
                <a:solidFill>
                  <a:srgbClr val="FFFF00"/>
                </a:solidFill>
                <a:effectLst>
                  <a:outerShdw blurRad="38100" dist="38100" dir="2700000" algn="tl">
                    <a:srgbClr val="000000">
                      <a:alpha val="43137"/>
                    </a:srgbClr>
                  </a:outerShdw>
                </a:effectLst>
              </a:rPr>
              <a:t>Science</a:t>
            </a:r>
            <a:r>
              <a:rPr lang="en-US" sz="3200" b="1" dirty="0" smtClean="0">
                <a:solidFill>
                  <a:srgbClr val="F5C1EF"/>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t>
            </a:r>
            <a:r>
              <a:rPr lang="en-US" sz="3200" b="1" dirty="0">
                <a:solidFill>
                  <a:srgbClr val="F5C1EF"/>
                </a:solidFill>
                <a:effectLst>
                  <a:outerShdw blurRad="38100" dist="38100" dir="2700000" algn="tl">
                    <a:srgbClr val="000000">
                      <a:alpha val="43137"/>
                    </a:srgbClr>
                  </a:outerShdw>
                </a:effectLst>
              </a:rPr>
              <a:t> </a:t>
            </a:r>
          </a:p>
          <a:p>
            <a:pPr>
              <a:buFont typeface="Wingdings" pitchFamily="2" charset="2"/>
              <a:buNone/>
            </a:pPr>
            <a:r>
              <a:rPr lang="en-US" dirty="0"/>
              <a:t>   organized way of using evidence to explain the natural </a:t>
            </a:r>
            <a:r>
              <a:rPr lang="en-US" dirty="0" smtClean="0"/>
              <a:t>world</a:t>
            </a:r>
            <a:endParaRPr lang="en-US" dirty="0"/>
          </a:p>
        </p:txBody>
      </p:sp>
      <p:pic>
        <p:nvPicPr>
          <p:cNvPr id="14347" name="Picture 11" descr="http://members.aol.com/etvjackie/images/judgejudy.jpg"/>
          <p:cNvPicPr>
            <a:picLocks noChangeAspect="1" noChangeArrowheads="1"/>
          </p:cNvPicPr>
          <p:nvPr/>
        </p:nvPicPr>
        <p:blipFill>
          <a:blip r:embed="rId5"/>
          <a:srcRect/>
          <a:stretch>
            <a:fillRect/>
          </a:stretch>
        </p:blipFill>
        <p:spPr bwMode="auto">
          <a:xfrm>
            <a:off x="4463415" y="914400"/>
            <a:ext cx="4680585" cy="3943350"/>
          </a:xfrm>
          <a:prstGeom prst="rect">
            <a:avLst/>
          </a:prstGeom>
          <a:noFill/>
        </p:spPr>
      </p:pic>
      <p:pic>
        <p:nvPicPr>
          <p:cNvPr id="14349" name="Picture 13" descr="http://blogs.zdnet.com/projectfailures/images/data-loss-ceos-should-go-to-jail.jpg"/>
          <p:cNvPicPr>
            <a:picLocks noChangeAspect="1" noChangeArrowheads="1"/>
          </p:cNvPicPr>
          <p:nvPr/>
        </p:nvPicPr>
        <p:blipFill>
          <a:blip r:embed="rId6"/>
          <a:srcRect r="6667"/>
          <a:stretch>
            <a:fillRect/>
          </a:stretch>
        </p:blipFill>
        <p:spPr bwMode="auto">
          <a:xfrm>
            <a:off x="3810000" y="4800600"/>
            <a:ext cx="2072338" cy="2057400"/>
          </a:xfrm>
          <a:prstGeom prst="rect">
            <a:avLst/>
          </a:prstGeom>
          <a:noFill/>
        </p:spPr>
      </p:pic>
      <p:sp>
        <p:nvSpPr>
          <p:cNvPr id="8" name="Rectangle 3"/>
          <p:cNvSpPr txBox="1">
            <a:spLocks noChangeArrowheads="1"/>
          </p:cNvSpPr>
          <p:nvPr/>
        </p:nvSpPr>
        <p:spPr>
          <a:xfrm>
            <a:off x="5867400" y="4800600"/>
            <a:ext cx="3276600" cy="2057400"/>
          </a:xfrm>
          <a:prstGeom prst="rect">
            <a:avLst/>
          </a:prstGeom>
          <a:solidFill>
            <a:schemeClr val="bg1"/>
          </a:solidFill>
          <a:ln>
            <a:solidFill>
              <a:schemeClr val="tx1"/>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t>
            </a:r>
            <a:r>
              <a:rPr kumimoji="0" lang="en-US" sz="55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Forensics</a:t>
            </a:r>
            <a:r>
              <a:rPr kumimoji="0" lang="en-US" sz="55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t>
            </a:r>
            <a:r>
              <a:rPr kumimoji="0" lang="en-US" sz="55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en-US" sz="5500" b="0" i="0" u="none" strike="noStrike" kern="1200" cap="none" spc="0" normalizeH="0" baseline="0" noProof="0" dirty="0" smtClean="0">
                <a:ln>
                  <a:noFill/>
                </a:ln>
                <a:effectLst/>
                <a:uLnTx/>
                <a:uFillTx/>
                <a:latin typeface="+mn-lt"/>
                <a:ea typeface="+mn-ea"/>
                <a:cs typeface="+mn-cs"/>
              </a:rPr>
              <a:t>   refers to legal matters or is  related to the courts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en-US" sz="2600" b="0" i="0" u="none" strike="noStrike" kern="1200" cap="none" spc="0" normalizeH="0" baseline="0" noProof="0" dirty="0" smtClean="0">
                <a:ln>
                  <a:noFill/>
                </a:ln>
                <a:solidFill>
                  <a:srgbClr val="FFFF00"/>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a:ln>
                <a:noFill/>
              </a:ln>
              <a:solidFill>
                <a:srgbClr val="FFFF00"/>
              </a:solidFill>
              <a:effectLst/>
              <a:uLnTx/>
              <a:uFillTx/>
              <a:latin typeface="+mn-lt"/>
              <a:ea typeface="+mn-ea"/>
              <a:cs typeface="+mn-cs"/>
            </a:endParaRPr>
          </a:p>
        </p:txBody>
      </p:sp>
      <p:sp>
        <p:nvSpPr>
          <p:cNvPr id="14338" name="Rectangle 2"/>
          <p:cNvSpPr>
            <a:spLocks noGrp="1" noChangeArrowheads="1"/>
          </p:cNvSpPr>
          <p:nvPr>
            <p:ph type="title"/>
          </p:nvPr>
        </p:nvSpPr>
        <p:spPr>
          <a:xfrm>
            <a:off x="228600" y="228600"/>
            <a:ext cx="6019800" cy="1219200"/>
          </a:xfrm>
          <a:solidFill>
            <a:schemeClr val="bg1"/>
          </a:solidFill>
          <a:ln>
            <a:solidFill>
              <a:schemeClr val="tx1"/>
            </a:solidFill>
          </a:ln>
        </p:spPr>
        <p:txBody>
          <a:bodyPr>
            <a:normAutofit fontScale="90000"/>
          </a:bodyPr>
          <a:lstStyle/>
          <a:p>
            <a:r>
              <a:rPr lang="en-US" sz="4000" b="1" dirty="0" smtClean="0">
                <a:solidFill>
                  <a:srgbClr val="FFFF00"/>
                </a:solidFill>
              </a:rPr>
              <a:t>“Forensic Science”</a:t>
            </a:r>
            <a:br>
              <a:rPr lang="en-US" sz="4000" b="1" dirty="0" smtClean="0">
                <a:solidFill>
                  <a:srgbClr val="FFFF00"/>
                </a:solidFill>
              </a:rPr>
            </a:br>
            <a:r>
              <a:rPr lang="en-US" sz="4000" b="1" dirty="0" smtClean="0">
                <a:solidFill>
                  <a:srgbClr val="FFFF00"/>
                </a:solidFill>
              </a:rPr>
              <a:t>Let’s </a:t>
            </a:r>
            <a:r>
              <a:rPr lang="en-US" sz="4000" b="1" dirty="0">
                <a:solidFill>
                  <a:srgbClr val="FFFF00"/>
                </a:solidFill>
              </a:rPr>
              <a:t>break down the 2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1000"/>
                                        <p:tgtEl>
                                          <p:spTgt spid="14339">
                                            <p:txEl>
                                              <p:pRg st="1" end="1"/>
                                            </p:txEl>
                                          </p:spTgt>
                                        </p:tgtEl>
                                      </p:cBhvr>
                                    </p:animEffect>
                                    <p:anim calcmode="lin" valueType="num">
                                      <p:cBhvr>
                                        <p:cTn id="8"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14349"/>
                                        </p:tgtEl>
                                        <p:attrNameLst>
                                          <p:attrName>style.visibility</p:attrName>
                                        </p:attrNameLst>
                                      </p:cBhvr>
                                      <p:to>
                                        <p:strVal val="visible"/>
                                      </p:to>
                                    </p:set>
                                    <p:anim from="(-#ppt_w/2)" to="(#ppt_x)" calcmode="lin" valueType="num">
                                      <p:cBhvr>
                                        <p:cTn id="14" dur="600" fill="hold">
                                          <p:stCondLst>
                                            <p:cond delay="0"/>
                                          </p:stCondLst>
                                        </p:cTn>
                                        <p:tgtEl>
                                          <p:spTgt spid="14349"/>
                                        </p:tgtEl>
                                        <p:attrNameLst>
                                          <p:attrName>ppt_x</p:attrName>
                                        </p:attrNameLst>
                                      </p:cBhvr>
                                    </p:anim>
                                    <p:anim from="0" to="-1.0" calcmode="lin" valueType="num">
                                      <p:cBhvr>
                                        <p:cTn id="15" dur="200" decel="50000" autoRev="1" fill="hold">
                                          <p:stCondLst>
                                            <p:cond delay="600"/>
                                          </p:stCondLst>
                                        </p:cTn>
                                        <p:tgtEl>
                                          <p:spTgt spid="14349"/>
                                        </p:tgtEl>
                                        <p:attrNameLst>
                                          <p:attrName>xshear</p:attrName>
                                        </p:attrNameLst>
                                      </p:cBhvr>
                                    </p:anim>
                                    <p:animScale>
                                      <p:cBhvr>
                                        <p:cTn id="16" dur="200" decel="100000" autoRev="1" fill="hold">
                                          <p:stCondLst>
                                            <p:cond delay="600"/>
                                          </p:stCondLst>
                                        </p:cTn>
                                        <p:tgtEl>
                                          <p:spTgt spid="14349"/>
                                        </p:tgtEl>
                                      </p:cBhvr>
                                      <p:from x="100000" y="100000"/>
                                      <p:to x="80000" y="100000"/>
                                    </p:animScale>
                                    <p:anim by="(#ppt_h/3+#ppt_w*0.1)" calcmode="lin" valueType="num">
                                      <p:cBhvr additive="sum">
                                        <p:cTn id="17" dur="200" decel="100000" autoRev="1" fill="hold">
                                          <p:stCondLst>
                                            <p:cond delay="600"/>
                                          </p:stCondLst>
                                        </p:cTn>
                                        <p:tgtEl>
                                          <p:spTgt spid="14349"/>
                                        </p:tgtEl>
                                        <p:attrNameLst>
                                          <p:attrName>ppt_x</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hammer.wav" builtIn="1"/>
                                        </p:tgtEl>
                                      </p:cMediaNode>
                                    </p:audio>
                                  </p:sub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14347"/>
                                        </p:tgtEl>
                                        <p:attrNameLst>
                                          <p:attrName>style.visibility</p:attrName>
                                        </p:attrNameLst>
                                      </p:cBhvr>
                                      <p:to>
                                        <p:strVal val="visible"/>
                                      </p:to>
                                    </p:set>
                                    <p:anim from="(-#ppt_w/2)" to="(#ppt_x)" calcmode="lin" valueType="num">
                                      <p:cBhvr>
                                        <p:cTn id="22" dur="600" fill="hold">
                                          <p:stCondLst>
                                            <p:cond delay="0"/>
                                          </p:stCondLst>
                                        </p:cTn>
                                        <p:tgtEl>
                                          <p:spTgt spid="14347"/>
                                        </p:tgtEl>
                                        <p:attrNameLst>
                                          <p:attrName>ppt_x</p:attrName>
                                        </p:attrNameLst>
                                      </p:cBhvr>
                                    </p:anim>
                                    <p:anim from="0" to="-1.0" calcmode="lin" valueType="num">
                                      <p:cBhvr>
                                        <p:cTn id="23" dur="200" decel="50000" autoRev="1" fill="hold">
                                          <p:stCondLst>
                                            <p:cond delay="600"/>
                                          </p:stCondLst>
                                        </p:cTn>
                                        <p:tgtEl>
                                          <p:spTgt spid="14347"/>
                                        </p:tgtEl>
                                        <p:attrNameLst>
                                          <p:attrName>xshear</p:attrName>
                                        </p:attrNameLst>
                                      </p:cBhvr>
                                    </p:anim>
                                    <p:animScale>
                                      <p:cBhvr>
                                        <p:cTn id="24" dur="200" decel="100000" autoRev="1" fill="hold">
                                          <p:stCondLst>
                                            <p:cond delay="600"/>
                                          </p:stCondLst>
                                        </p:cTn>
                                        <p:tgtEl>
                                          <p:spTgt spid="14347"/>
                                        </p:tgtEl>
                                      </p:cBhvr>
                                      <p:from x="100000" y="100000"/>
                                      <p:to x="80000" y="100000"/>
                                    </p:animScale>
                                    <p:anim by="(#ppt_h/3+#ppt_w*0.1)" calcmode="lin" valueType="num">
                                      <p:cBhvr additive="sum">
                                        <p:cTn id="25" dur="200" decel="100000" autoRev="1" fill="hold">
                                          <p:stCondLst>
                                            <p:cond delay="600"/>
                                          </p:stCondLst>
                                        </p:cTn>
                                        <p:tgtEl>
                                          <p:spTgt spid="14347"/>
                                        </p:tgtEl>
                                        <p:attrNameLst>
                                          <p:attrName>ppt_x</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hammer.wav" builtIn="1"/>
                                        </p:tgtEl>
                                      </p:cMediaNode>
                                    </p:audio>
                                  </p:sub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0">
            <a:hlinkClick r:id="" action="ppaction://media"/>
          </p:cNvPr>
          <p:cNvPicPr>
            <a:picLocks noRot="1" noChangeAspect="1" noChangeArrowheads="1"/>
          </p:cNvPicPr>
          <p:nvPr>
            <a:wavAudioFile r:embed="rId1" name="j0097493[1].wav"/>
          </p:nvPr>
        </p:nvPicPr>
        <p:blipFill>
          <a:blip r:embed="rId4"/>
          <a:srcRect/>
          <a:stretch>
            <a:fillRect/>
          </a:stretch>
        </p:blipFill>
        <p:spPr bwMode="auto">
          <a:xfrm>
            <a:off x="8001000" y="838200"/>
            <a:ext cx="304800" cy="304800"/>
          </a:xfrm>
          <a:prstGeom prst="rect">
            <a:avLst/>
          </a:prstGeom>
          <a:noFill/>
          <a:ln w="9525">
            <a:noFill/>
            <a:miter lim="800000"/>
            <a:headEnd/>
            <a:tailEnd/>
          </a:ln>
        </p:spPr>
      </p:pic>
      <p:sp>
        <p:nvSpPr>
          <p:cNvPr id="15363" name="Rectangle 3"/>
          <p:cNvSpPr>
            <a:spLocks noGrp="1" noChangeArrowheads="1"/>
          </p:cNvSpPr>
          <p:nvPr>
            <p:ph idx="1"/>
          </p:nvPr>
        </p:nvSpPr>
        <p:spPr>
          <a:xfrm>
            <a:off x="457200" y="1295400"/>
            <a:ext cx="8229600" cy="5105400"/>
          </a:xfrm>
        </p:spPr>
        <p:txBody>
          <a:bodyPr/>
          <a:lstStyle/>
          <a:p>
            <a:pPr>
              <a:buFont typeface="Wingdings" pitchFamily="2" charset="2"/>
              <a:buNone/>
            </a:pPr>
            <a:r>
              <a:rPr lang="en-US" sz="3200" b="1" dirty="0"/>
              <a:t>Application of a broad spectrum </a:t>
            </a:r>
            <a:r>
              <a:rPr lang="en-US" sz="3200" b="1" dirty="0" smtClean="0"/>
              <a:t>of sciences </a:t>
            </a:r>
            <a:r>
              <a:rPr lang="en-US" sz="3200" b="1" dirty="0"/>
              <a:t>in regards to the legal system</a:t>
            </a:r>
          </a:p>
          <a:p>
            <a:pPr>
              <a:buFont typeface="Wingdings" pitchFamily="2" charset="2"/>
              <a:buNone/>
            </a:pPr>
            <a:endParaRPr lang="en-US" dirty="0"/>
          </a:p>
          <a:p>
            <a:pPr>
              <a:buFont typeface="Wingdings" pitchFamily="2" charset="2"/>
              <a:buNone/>
            </a:pPr>
            <a:endParaRPr lang="en-US" dirty="0" smtClean="0">
              <a:solidFill>
                <a:srgbClr val="FFFF00"/>
              </a:solidFill>
            </a:endParaRPr>
          </a:p>
          <a:p>
            <a:pPr>
              <a:buFont typeface="Wingdings" pitchFamily="2" charset="2"/>
              <a:buNone/>
            </a:pPr>
            <a:endParaRPr lang="en-US" dirty="0" smtClean="0">
              <a:solidFill>
                <a:srgbClr val="FFFF00"/>
              </a:solidFill>
            </a:endParaRPr>
          </a:p>
          <a:p>
            <a:pPr>
              <a:buFont typeface="Wingdings" pitchFamily="2" charset="2"/>
              <a:buNone/>
            </a:pPr>
            <a:endParaRPr lang="en-US" dirty="0" smtClean="0">
              <a:solidFill>
                <a:srgbClr val="FFFF00"/>
              </a:solidFill>
            </a:endParaRPr>
          </a:p>
          <a:p>
            <a:pPr>
              <a:buFont typeface="Wingdings" pitchFamily="2" charset="2"/>
              <a:buNone/>
            </a:pPr>
            <a:r>
              <a:rPr lang="en-US" dirty="0" smtClean="0">
                <a:solidFill>
                  <a:srgbClr val="FFFF00"/>
                </a:solidFill>
              </a:rPr>
              <a:t> </a:t>
            </a:r>
          </a:p>
          <a:p>
            <a:pPr>
              <a:buFont typeface="Wingdings" pitchFamily="2" charset="2"/>
              <a:buNone/>
            </a:pPr>
            <a:r>
              <a:rPr lang="en-US" dirty="0" smtClean="0">
                <a:solidFill>
                  <a:srgbClr val="FFFF00"/>
                </a:solidFill>
              </a:rPr>
              <a:t>Legal </a:t>
            </a:r>
            <a:r>
              <a:rPr lang="en-US" dirty="0">
                <a:solidFill>
                  <a:srgbClr val="FFFF00"/>
                </a:solidFill>
              </a:rPr>
              <a:t>system includes</a:t>
            </a:r>
            <a:r>
              <a:rPr lang="en-US" dirty="0" smtClean="0">
                <a:solidFill>
                  <a:srgbClr val="FFFF00"/>
                </a:solidFill>
              </a:rPr>
              <a:t>:</a:t>
            </a:r>
          </a:p>
          <a:p>
            <a:pPr>
              <a:buFont typeface="Wingdings" pitchFamily="2" charset="2"/>
              <a:buNone/>
            </a:pPr>
            <a:r>
              <a:rPr lang="en-US" sz="3200" b="1" dirty="0" smtClean="0">
                <a:solidFill>
                  <a:srgbClr val="FF99FF"/>
                </a:solidFill>
              </a:rPr>
              <a:t>Criminal courts &amp; civil courts</a:t>
            </a:r>
            <a:endParaRPr lang="en-US" sz="3200" b="1" dirty="0">
              <a:solidFill>
                <a:srgbClr val="FF99FF"/>
              </a:solidFill>
            </a:endParaRPr>
          </a:p>
          <a:p>
            <a:pPr>
              <a:buFont typeface="Wingdings" pitchFamily="2" charset="2"/>
              <a:buNone/>
            </a:pPr>
            <a:endParaRPr lang="en-US" dirty="0" smtClean="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p:txBody>
      </p:sp>
      <p:sp>
        <p:nvSpPr>
          <p:cNvPr id="15362" name="Rectangle 2"/>
          <p:cNvSpPr>
            <a:spLocks noGrp="1" noChangeArrowheads="1"/>
          </p:cNvSpPr>
          <p:nvPr>
            <p:ph type="title"/>
          </p:nvPr>
        </p:nvSpPr>
        <p:spPr/>
        <p:txBody>
          <a:bodyPr/>
          <a:lstStyle/>
          <a:p>
            <a:r>
              <a:rPr lang="en-US" b="1" dirty="0">
                <a:solidFill>
                  <a:srgbClr val="FFFF00"/>
                </a:solidFill>
              </a:rPr>
              <a:t>What is </a:t>
            </a:r>
            <a:r>
              <a:rPr lang="en-US" b="1" dirty="0" smtClean="0">
                <a:solidFill>
                  <a:srgbClr val="FFFF00"/>
                </a:solidFill>
              </a:rPr>
              <a:t>forensic science?</a:t>
            </a:r>
            <a:endParaRPr lang="en-US" b="1" dirty="0">
              <a:solidFill>
                <a:srgbClr val="FFFF00"/>
              </a:solidFill>
            </a:endParaRPr>
          </a:p>
        </p:txBody>
      </p:sp>
      <p:pic>
        <p:nvPicPr>
          <p:cNvPr id="15367" name="Picture 7" descr="http://www.pace.edu/emplibrary/forensicscience.jpg"/>
          <p:cNvPicPr>
            <a:picLocks noChangeAspect="1" noChangeArrowheads="1"/>
          </p:cNvPicPr>
          <p:nvPr/>
        </p:nvPicPr>
        <p:blipFill>
          <a:blip r:embed="rId5" cstate="print"/>
          <a:srcRect/>
          <a:stretch>
            <a:fillRect/>
          </a:stretch>
        </p:blipFill>
        <p:spPr bwMode="auto">
          <a:xfrm>
            <a:off x="7620000" y="381000"/>
            <a:ext cx="1037815" cy="1307963"/>
          </a:xfrm>
          <a:prstGeom prst="rect">
            <a:avLst/>
          </a:prstGeom>
          <a:noFill/>
        </p:spPr>
      </p:pic>
      <p:pic>
        <p:nvPicPr>
          <p:cNvPr id="15371" name="Picture 11" descr="http://www.life.umd.edu/images/biology.jpg"/>
          <p:cNvPicPr>
            <a:picLocks noChangeAspect="1" noChangeArrowheads="1"/>
          </p:cNvPicPr>
          <p:nvPr/>
        </p:nvPicPr>
        <p:blipFill>
          <a:blip r:embed="rId6"/>
          <a:srcRect b="33333"/>
          <a:stretch>
            <a:fillRect/>
          </a:stretch>
        </p:blipFill>
        <p:spPr bwMode="auto">
          <a:xfrm>
            <a:off x="381000" y="2438400"/>
            <a:ext cx="2857500" cy="1905000"/>
          </a:xfrm>
          <a:prstGeom prst="rect">
            <a:avLst/>
          </a:prstGeom>
          <a:noFill/>
          <a:ln>
            <a:solidFill>
              <a:schemeClr val="tx1"/>
            </a:solidFill>
          </a:ln>
        </p:spPr>
      </p:pic>
      <p:pic>
        <p:nvPicPr>
          <p:cNvPr id="15373" name="Picture 13" descr="http://www.freefever.com/animatedgifs/animated/science.gif"/>
          <p:cNvPicPr>
            <a:picLocks noChangeAspect="1" noChangeArrowheads="1" noCrop="1"/>
          </p:cNvPicPr>
          <p:nvPr/>
        </p:nvPicPr>
        <p:blipFill>
          <a:blip r:embed="rId7"/>
          <a:srcRect/>
          <a:stretch>
            <a:fillRect/>
          </a:stretch>
        </p:blipFill>
        <p:spPr bwMode="auto">
          <a:xfrm>
            <a:off x="3352800" y="2362200"/>
            <a:ext cx="2061675" cy="2266950"/>
          </a:xfrm>
          <a:prstGeom prst="rect">
            <a:avLst/>
          </a:prstGeom>
          <a:noFill/>
          <a:ln>
            <a:solidFill>
              <a:schemeClr val="tx1"/>
            </a:solidFill>
          </a:ln>
        </p:spPr>
      </p:pic>
      <p:pic>
        <p:nvPicPr>
          <p:cNvPr id="11" name="Picture 9" descr="http://www.dwphotoshop.com/photoshop/animated/59xtpdrip2vn.gif"/>
          <p:cNvPicPr>
            <a:picLocks noChangeAspect="1" noChangeArrowheads="1" noCrop="1"/>
          </p:cNvPicPr>
          <p:nvPr/>
        </p:nvPicPr>
        <p:blipFill>
          <a:blip r:embed="rId8"/>
          <a:srcRect/>
          <a:stretch>
            <a:fillRect/>
          </a:stretch>
        </p:blipFill>
        <p:spPr bwMode="auto">
          <a:xfrm>
            <a:off x="5562600" y="2362200"/>
            <a:ext cx="914400" cy="2438400"/>
          </a:xfrm>
          <a:prstGeom prst="rect">
            <a:avLst/>
          </a:prstGeom>
          <a:noFill/>
          <a:ln>
            <a:solidFill>
              <a:schemeClr val="tx1"/>
            </a:solidFill>
          </a:ln>
        </p:spPr>
      </p:pic>
      <p:pic>
        <p:nvPicPr>
          <p:cNvPr id="15375" name="Picture 15" descr="http://www.ukrigs.org.uk/educ/images/ESOS_logo.jpg"/>
          <p:cNvPicPr>
            <a:picLocks noChangeAspect="1" noChangeArrowheads="1"/>
          </p:cNvPicPr>
          <p:nvPr/>
        </p:nvPicPr>
        <p:blipFill>
          <a:blip r:embed="rId9"/>
          <a:srcRect/>
          <a:stretch>
            <a:fillRect/>
          </a:stretch>
        </p:blipFill>
        <p:spPr bwMode="auto">
          <a:xfrm>
            <a:off x="6629400" y="2895600"/>
            <a:ext cx="1940816" cy="1486084"/>
          </a:xfrm>
          <a:prstGeom prst="rect">
            <a:avLst/>
          </a:prstGeom>
          <a:noFill/>
          <a:ln>
            <a:solidFill>
              <a:schemeClr val="tx1"/>
            </a:solidFill>
          </a:ln>
        </p:spPr>
      </p:pic>
      <p:pic>
        <p:nvPicPr>
          <p:cNvPr id="15377" name="Picture 17" descr="http://www.miwd.uscourts.gov/COURTROOM%20TECH/Bell/Courtroom.jpg"/>
          <p:cNvPicPr>
            <a:picLocks noChangeAspect="1" noChangeArrowheads="1"/>
          </p:cNvPicPr>
          <p:nvPr/>
        </p:nvPicPr>
        <p:blipFill>
          <a:blip r:embed="rId10"/>
          <a:srcRect/>
          <a:stretch>
            <a:fillRect/>
          </a:stretch>
        </p:blipFill>
        <p:spPr bwMode="auto">
          <a:xfrm>
            <a:off x="6705600" y="4876800"/>
            <a:ext cx="1981200" cy="1485900"/>
          </a:xfrm>
          <a:prstGeom prst="rect">
            <a:avLst/>
          </a:prstGeom>
          <a:noFill/>
          <a:ln>
            <a:solidFill>
              <a:schemeClr val="tx1"/>
            </a:solidFill>
          </a:ln>
        </p:spPr>
      </p:pic>
      <p:sp>
        <p:nvSpPr>
          <p:cNvPr id="10" name="Rectangle 9"/>
          <p:cNvSpPr/>
          <p:nvPr/>
        </p:nvSpPr>
        <p:spPr>
          <a:xfrm>
            <a:off x="2209800" y="5867400"/>
            <a:ext cx="2879314" cy="369332"/>
          </a:xfrm>
          <a:prstGeom prst="rect">
            <a:avLst/>
          </a:prstGeom>
        </p:spPr>
        <p:txBody>
          <a:bodyPr wrap="none">
            <a:spAutoFit/>
          </a:bodyPr>
          <a:lstStyle/>
          <a:p>
            <a:pPr>
              <a:buFont typeface="Wingdings" pitchFamily="2" charset="2"/>
              <a:buNone/>
            </a:pPr>
            <a:r>
              <a:rPr lang="en-US" b="1" dirty="0" smtClean="0">
                <a:solidFill>
                  <a:srgbClr val="00FF99"/>
                </a:solidFill>
              </a:rPr>
              <a:t>What is the difference?</a:t>
            </a:r>
            <a:endParaRPr lang="en-US" b="1" dirty="0">
              <a:solidFill>
                <a:srgbClr val="00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fade">
                                      <p:cBhvr>
                                        <p:cTn id="11" dur="1000"/>
                                        <p:tgtEl>
                                          <p:spTgt spid="15363">
                                            <p:txEl>
                                              <p:pRg st="0" end="0"/>
                                            </p:txEl>
                                          </p:spTgt>
                                        </p:tgtEl>
                                      </p:cBhvr>
                                    </p:animEffect>
                                    <p:anim calcmode="lin" valueType="num">
                                      <p:cBhvr>
                                        <p:cTn id="12"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37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hammer.wav" builtIn="1"/>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37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hammer.wav" builtIn="1"/>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hammer.wav" builtIn="1"/>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37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hammer.wav" builtIn="1"/>
                                        </p:tgtEl>
                                      </p:cMediaNode>
                                    </p:audio>
                                  </p:sub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5363">
                                            <p:txEl>
                                              <p:pRg st="6" end="6"/>
                                            </p:txEl>
                                          </p:spTgt>
                                        </p:tgtEl>
                                        <p:attrNameLst>
                                          <p:attrName>style.visibility</p:attrName>
                                        </p:attrNameLst>
                                      </p:cBhvr>
                                      <p:to>
                                        <p:strVal val="visible"/>
                                      </p:to>
                                    </p:set>
                                    <p:anim calcmode="lin" valueType="num">
                                      <p:cBhvr>
                                        <p:cTn id="34" dur="500" fill="hold"/>
                                        <p:tgtEl>
                                          <p:spTgt spid="1536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363">
                                            <p:txEl>
                                              <p:pRg st="6" end="6"/>
                                            </p:txEl>
                                          </p:spTgt>
                                        </p:tgtEl>
                                        <p:attrNameLst>
                                          <p:attrName>ppt_y</p:attrName>
                                        </p:attrNameLst>
                                      </p:cBhvr>
                                      <p:tavLst>
                                        <p:tav tm="0">
                                          <p:val>
                                            <p:strVal val="#ppt_y"/>
                                          </p:val>
                                        </p:tav>
                                        <p:tav tm="100000">
                                          <p:val>
                                            <p:strVal val="#ppt_y"/>
                                          </p:val>
                                        </p:tav>
                                      </p:tavLst>
                                    </p:anim>
                                    <p:anim calcmode="lin" valueType="num">
                                      <p:cBhvr>
                                        <p:cTn id="36" dur="500" fill="hold"/>
                                        <p:tgtEl>
                                          <p:spTgt spid="1536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36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363">
                                            <p:txEl>
                                              <p:pRg st="6" end="6"/>
                                            </p:txEl>
                                          </p:spTgt>
                                        </p:tgtEl>
                                      </p:cBhvr>
                                    </p:animEffect>
                                  </p:childTnLst>
                                </p:cTn>
                              </p:par>
                              <p:par>
                                <p:cTn id="39" presetID="15" presetClass="entr" presetSubtype="0" fill="hold" nodeType="withEffect">
                                  <p:stCondLst>
                                    <p:cond delay="0"/>
                                  </p:stCondLst>
                                  <p:childTnLst>
                                    <p:set>
                                      <p:cBhvr>
                                        <p:cTn id="40" dur="1" fill="hold">
                                          <p:stCondLst>
                                            <p:cond delay="0"/>
                                          </p:stCondLst>
                                        </p:cTn>
                                        <p:tgtEl>
                                          <p:spTgt spid="15377"/>
                                        </p:tgtEl>
                                        <p:attrNameLst>
                                          <p:attrName>style.visibility</p:attrName>
                                        </p:attrNameLst>
                                      </p:cBhvr>
                                      <p:to>
                                        <p:strVal val="visible"/>
                                      </p:to>
                                    </p:set>
                                    <p:anim calcmode="lin" valueType="num">
                                      <p:cBhvr>
                                        <p:cTn id="41" dur="1000" fill="hold"/>
                                        <p:tgtEl>
                                          <p:spTgt spid="15377"/>
                                        </p:tgtEl>
                                        <p:attrNameLst>
                                          <p:attrName>ppt_w</p:attrName>
                                        </p:attrNameLst>
                                      </p:cBhvr>
                                      <p:tavLst>
                                        <p:tav tm="0">
                                          <p:val>
                                            <p:fltVal val="0"/>
                                          </p:val>
                                        </p:tav>
                                        <p:tav tm="100000">
                                          <p:val>
                                            <p:strVal val="#ppt_w"/>
                                          </p:val>
                                        </p:tav>
                                      </p:tavLst>
                                    </p:anim>
                                    <p:anim calcmode="lin" valueType="num">
                                      <p:cBhvr>
                                        <p:cTn id="42" dur="1000" fill="hold"/>
                                        <p:tgtEl>
                                          <p:spTgt spid="15377"/>
                                        </p:tgtEl>
                                        <p:attrNameLst>
                                          <p:attrName>ppt_h</p:attrName>
                                        </p:attrNameLst>
                                      </p:cBhvr>
                                      <p:tavLst>
                                        <p:tav tm="0">
                                          <p:val>
                                            <p:fltVal val="0"/>
                                          </p:val>
                                        </p:tav>
                                        <p:tav tm="100000">
                                          <p:val>
                                            <p:strVal val="#ppt_h"/>
                                          </p:val>
                                        </p:tav>
                                      </p:tavLst>
                                    </p:anim>
                                    <p:anim calcmode="lin" valueType="num">
                                      <p:cBhvr>
                                        <p:cTn id="43" dur="1000" fill="hold"/>
                                        <p:tgtEl>
                                          <p:spTgt spid="1537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53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p:cTn id="49" dur="500" fill="hold"/>
                                        <p:tgtEl>
                                          <p:spTgt spid="1536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363">
                                            <p:txEl>
                                              <p:pRg st="7" end="7"/>
                                            </p:txEl>
                                          </p:spTgt>
                                        </p:tgtEl>
                                        <p:attrNameLst>
                                          <p:attrName>ppt_y</p:attrName>
                                        </p:attrNameLst>
                                      </p:cBhvr>
                                      <p:tavLst>
                                        <p:tav tm="0">
                                          <p:val>
                                            <p:strVal val="#ppt_y"/>
                                          </p:val>
                                        </p:tav>
                                        <p:tav tm="100000">
                                          <p:val>
                                            <p:strVal val="#ppt_y"/>
                                          </p:val>
                                        </p:tav>
                                      </p:tavLst>
                                    </p:anim>
                                    <p:anim calcmode="lin" valueType="num">
                                      <p:cBhvr>
                                        <p:cTn id="51" dur="500" fill="hold"/>
                                        <p:tgtEl>
                                          <p:spTgt spid="1536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36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36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9"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0" fill="hold"/>
                                        <p:tgtEl>
                                          <p:spTgt spid="10"/>
                                        </p:tgtEl>
                                        <p:attrNameLst>
                                          <p:attrName>ppt_w</p:attrName>
                                        </p:attrNameLst>
                                      </p:cBhvr>
                                      <p:tavLst>
                                        <p:tav tm="0" fmla="#ppt_w*sin(2.5*pi*$)">
                                          <p:val>
                                            <p:fltVal val="0"/>
                                          </p:val>
                                        </p:tav>
                                        <p:tav tm="100000">
                                          <p:val>
                                            <p:fltVal val="1"/>
                                          </p:val>
                                        </p:tav>
                                      </p:tavLst>
                                    </p:anim>
                                    <p:anim calcmode="lin" valueType="num">
                                      <p:cBhvr>
                                        <p:cTn id="59"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img.textbookx.com/images/large/28/0131118528.jpg"/>
          <p:cNvPicPr>
            <a:picLocks noChangeAspect="1" noChangeArrowheads="1"/>
          </p:cNvPicPr>
          <p:nvPr/>
        </p:nvPicPr>
        <p:blipFill>
          <a:blip r:embed="rId3"/>
          <a:srcRect l="4988" r="5847"/>
          <a:stretch>
            <a:fillRect/>
          </a:stretch>
        </p:blipFill>
        <p:spPr bwMode="auto">
          <a:xfrm>
            <a:off x="4495800" y="0"/>
            <a:ext cx="4648200" cy="6836764"/>
          </a:xfrm>
          <a:prstGeom prst="rect">
            <a:avLst/>
          </a:prstGeom>
          <a:noFill/>
        </p:spPr>
      </p:pic>
      <p:pic>
        <p:nvPicPr>
          <p:cNvPr id="18434" name="Picture 2" descr="http://www.all-about-forensic-science.com/images/criminalistics_richard_saferstein.jpg"/>
          <p:cNvPicPr>
            <a:picLocks noChangeAspect="1" noChangeArrowheads="1"/>
          </p:cNvPicPr>
          <p:nvPr/>
        </p:nvPicPr>
        <p:blipFill>
          <a:blip r:embed="rId4"/>
          <a:srcRect l="9993" r="6729"/>
          <a:stretch>
            <a:fillRect/>
          </a:stretch>
        </p:blipFill>
        <p:spPr bwMode="auto">
          <a:xfrm>
            <a:off x="0" y="-245364"/>
            <a:ext cx="4495800" cy="7103364"/>
          </a:xfrm>
          <a:prstGeom prst="rect">
            <a:avLst/>
          </a:prstGeom>
          <a:noFill/>
        </p:spPr>
      </p:pic>
      <p:sp>
        <p:nvSpPr>
          <p:cNvPr id="16386" name="Rectangle 2"/>
          <p:cNvSpPr>
            <a:spLocks noGrp="1" noChangeArrowheads="1"/>
          </p:cNvSpPr>
          <p:nvPr>
            <p:ph type="title"/>
          </p:nvPr>
        </p:nvSpPr>
        <p:spPr>
          <a:xfrm>
            <a:off x="4648200" y="3581400"/>
            <a:ext cx="4495800" cy="838200"/>
          </a:xfrm>
          <a:solidFill>
            <a:schemeClr val="bg1"/>
          </a:solidFill>
        </p:spPr>
        <p:txBody>
          <a:bodyPr>
            <a:noAutofit/>
          </a:bodyPr>
          <a:lstStyle/>
          <a:p>
            <a:r>
              <a:rPr lang="en-US" sz="4800" b="1" dirty="0" err="1" smtClean="0">
                <a:solidFill>
                  <a:srgbClr val="FFFF00"/>
                </a:solidFill>
              </a:rPr>
              <a:t>Criminalistics</a:t>
            </a:r>
            <a:endParaRPr lang="en-US" sz="4800" b="1" dirty="0"/>
          </a:p>
        </p:txBody>
      </p:sp>
      <p:sp>
        <p:nvSpPr>
          <p:cNvPr id="7" name="Rectangle 6"/>
          <p:cNvSpPr/>
          <p:nvPr/>
        </p:nvSpPr>
        <p:spPr>
          <a:xfrm>
            <a:off x="4724400" y="4495800"/>
            <a:ext cx="4038600" cy="1569660"/>
          </a:xfrm>
          <a:prstGeom prst="rect">
            <a:avLst/>
          </a:prstGeom>
          <a:solidFill>
            <a:schemeClr val="bg1"/>
          </a:solidFill>
        </p:spPr>
        <p:txBody>
          <a:bodyPr wrap="square">
            <a:spAutoFit/>
          </a:bodyPr>
          <a:lstStyle/>
          <a:p>
            <a:r>
              <a:rPr lang="en-US" sz="3200" b="1" dirty="0" smtClean="0"/>
              <a:t>is just a fancy term for</a:t>
            </a:r>
            <a:br>
              <a:rPr lang="en-US" sz="3200" b="1" dirty="0" smtClean="0"/>
            </a:br>
            <a:r>
              <a:rPr lang="en-US" sz="3200" b="1" dirty="0" smtClean="0"/>
              <a:t>forensic science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builtIn="1"/>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0" end="0"/>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buFont typeface="Wingdings" pitchFamily="2" charset="2"/>
              <a:buNone/>
            </a:pPr>
            <a:endParaRPr lang="en-US" dirty="0"/>
          </a:p>
          <a:p>
            <a:endParaRPr lang="en-US" dirty="0"/>
          </a:p>
        </p:txBody>
      </p:sp>
      <p:sp>
        <p:nvSpPr>
          <p:cNvPr id="4" name="Rectangle 3"/>
          <p:cNvSpPr/>
          <p:nvPr/>
        </p:nvSpPr>
        <p:spPr>
          <a:xfrm>
            <a:off x="1295400" y="1295400"/>
            <a:ext cx="6477000" cy="4247317"/>
          </a:xfrm>
          <a:prstGeom prst="rect">
            <a:avLst/>
          </a:prstGeom>
          <a:solidFill>
            <a:schemeClr val="bg1"/>
          </a:solid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let’s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talk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about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reading!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o.suffolk.ny.us/upload/healthservices/me_office.jpg"/>
          <p:cNvPicPr>
            <a:picLocks noChangeAspect="1" noChangeArrowheads="1"/>
          </p:cNvPicPr>
          <p:nvPr/>
        </p:nvPicPr>
        <p:blipFill>
          <a:blip r:embed="rId2"/>
          <a:srcRect l="4674" r="13531"/>
          <a:stretch>
            <a:fillRect/>
          </a:stretch>
        </p:blipFill>
        <p:spPr bwMode="auto">
          <a:xfrm>
            <a:off x="0" y="0"/>
            <a:ext cx="9144000" cy="6858000"/>
          </a:xfrm>
          <a:prstGeom prst="rect">
            <a:avLst/>
          </a:prstGeom>
          <a:noFill/>
        </p:spPr>
      </p:pic>
      <p:sp>
        <p:nvSpPr>
          <p:cNvPr id="19459" name="Rectangle 3"/>
          <p:cNvSpPr>
            <a:spLocks noGrp="1" noChangeArrowheads="1"/>
          </p:cNvSpPr>
          <p:nvPr>
            <p:ph idx="1"/>
          </p:nvPr>
        </p:nvSpPr>
        <p:spPr>
          <a:xfrm>
            <a:off x="533400" y="5105400"/>
            <a:ext cx="8229600" cy="1981200"/>
          </a:xfrm>
        </p:spPr>
        <p:txBody>
          <a:bodyPr>
            <a:normAutofit fontScale="92500"/>
          </a:bodyPr>
          <a:lstStyle/>
          <a:p>
            <a:r>
              <a:rPr lang="en-US" sz="3200" b="1" u="sng" dirty="0" smtClean="0">
                <a:effectLst>
                  <a:outerShdw blurRad="38100" dist="38100" dir="2700000" algn="tl">
                    <a:srgbClr val="000000">
                      <a:alpha val="43137"/>
                    </a:srgbClr>
                  </a:outerShdw>
                </a:effectLst>
              </a:rPr>
              <a:t>Yes, we live in Suffolk County</a:t>
            </a:r>
            <a:endParaRPr lang="en-US" sz="3200" b="1" u="sng" dirty="0">
              <a:effectLst>
                <a:outerShdw blurRad="38100" dist="38100" dir="2700000" algn="tl">
                  <a:srgbClr val="000000">
                    <a:alpha val="43137"/>
                  </a:srgbClr>
                </a:outerShdw>
              </a:effectLst>
            </a:endParaRPr>
          </a:p>
          <a:p>
            <a:r>
              <a:rPr lang="en-US" sz="3200" b="1" u="sng" dirty="0" smtClean="0">
                <a:effectLst>
                  <a:outerShdw blurRad="38100" dist="38100" dir="2700000" algn="tl">
                    <a:srgbClr val="000000">
                      <a:alpha val="43137"/>
                    </a:srgbClr>
                  </a:outerShdw>
                </a:effectLst>
              </a:rPr>
              <a:t>Case </a:t>
            </a:r>
            <a:r>
              <a:rPr lang="en-US" sz="3200" b="1" u="sng" dirty="0">
                <a:effectLst>
                  <a:outerShdw blurRad="38100" dist="38100" dir="2700000" algn="tl">
                    <a:srgbClr val="000000">
                      <a:alpha val="43137"/>
                    </a:srgbClr>
                  </a:outerShdw>
                </a:effectLst>
              </a:rPr>
              <a:t>load for one day </a:t>
            </a:r>
          </a:p>
          <a:p>
            <a:pPr>
              <a:buFont typeface="Wingdings" pitchFamily="2" charset="2"/>
              <a:buNone/>
            </a:pPr>
            <a:r>
              <a:rPr lang="en-US" sz="3200" b="1" u="sng" dirty="0" smtClean="0">
                <a:effectLst>
                  <a:outerShdw blurRad="38100" dist="38100" dir="2700000" algn="tl">
                    <a:srgbClr val="000000">
                      <a:alpha val="43137"/>
                    </a:srgbClr>
                  </a:outerShdw>
                </a:effectLst>
              </a:rPr>
              <a:t>  In </a:t>
            </a:r>
            <a:r>
              <a:rPr lang="en-US" sz="3200" b="1" u="sng" dirty="0">
                <a:effectLst>
                  <a:outerShdw blurRad="38100" dist="38100" dir="2700000" algn="tl">
                    <a:srgbClr val="000000">
                      <a:alpha val="43137"/>
                    </a:srgbClr>
                  </a:outerShdw>
                </a:effectLst>
              </a:rPr>
              <a:t>Suffolk, there is a chief M.E. and 4 M.E.s</a:t>
            </a:r>
          </a:p>
          <a:p>
            <a:pPr>
              <a:buFont typeface="Wingdings" pitchFamily="2" charset="2"/>
              <a:buNone/>
            </a:pPr>
            <a:endParaRPr lang="en-US" dirty="0"/>
          </a:p>
          <a:p>
            <a:pPr>
              <a:buFont typeface="Wingdings" pitchFamily="2" charset="2"/>
              <a:buNone/>
            </a:pPr>
            <a:endParaRPr lang="en-US" dirty="0"/>
          </a:p>
        </p:txBody>
      </p:sp>
      <p:sp>
        <p:nvSpPr>
          <p:cNvPr id="19458" name="Rectangle 2"/>
          <p:cNvSpPr>
            <a:spLocks noGrp="1" noChangeArrowheads="1"/>
          </p:cNvSpPr>
          <p:nvPr>
            <p:ph type="title"/>
          </p:nvPr>
        </p:nvSpPr>
        <p:spPr>
          <a:xfrm>
            <a:off x="457200" y="152400"/>
            <a:ext cx="8229600" cy="1219200"/>
          </a:xfrm>
          <a:noFill/>
        </p:spPr>
        <p:txBody>
          <a:bodyPr>
            <a:noAutofit/>
          </a:bodyPr>
          <a:lstStyle/>
          <a:p>
            <a:r>
              <a:rPr lang="en-US" sz="4000" b="1" dirty="0">
                <a:solidFill>
                  <a:srgbClr val="FFFF00"/>
                </a:solidFill>
              </a:rPr>
              <a:t>Suffolk County Medical Examiner’s </a:t>
            </a:r>
            <a:br>
              <a:rPr lang="en-US" sz="4000" b="1" dirty="0">
                <a:solidFill>
                  <a:srgbClr val="FFFF00"/>
                </a:solidFill>
              </a:rPr>
            </a:br>
            <a:r>
              <a:rPr lang="en-US" sz="4000" b="1" dirty="0" smtClean="0">
                <a:solidFill>
                  <a:srgbClr val="FFFF00"/>
                </a:solidFill>
              </a:rPr>
              <a:t>Office (&amp; Crime Lab)</a:t>
            </a:r>
            <a:endParaRPr lang="en-US" sz="4000" b="1" dirty="0">
              <a:solidFill>
                <a:srgbClr val="FFFF00"/>
              </a:solidFill>
            </a:endParaRPr>
          </a:p>
        </p:txBody>
      </p:sp>
      <p:sp>
        <p:nvSpPr>
          <p:cNvPr id="6" name="Rectangle 5"/>
          <p:cNvSpPr/>
          <p:nvPr/>
        </p:nvSpPr>
        <p:spPr>
          <a:xfrm>
            <a:off x="5181600" y="1295400"/>
            <a:ext cx="3810000" cy="2862322"/>
          </a:xfrm>
          <a:prstGeom prst="rect">
            <a:avLst/>
          </a:prstGeom>
          <a:solidFill>
            <a:schemeClr val="bg1"/>
          </a:solidFill>
          <a:ln w="25400">
            <a:solidFill>
              <a:schemeClr val="tx1"/>
            </a:solidFill>
          </a:ln>
        </p:spPr>
        <p:txBody>
          <a:bodyPr wrap="square">
            <a:spAutoFit/>
          </a:bodyPr>
          <a:lstStyle/>
          <a:p>
            <a:r>
              <a:rPr lang="en-US" dirty="0" smtClean="0"/>
              <a:t>“The Office of the Suffolk County Medical Examiner is a Division of the Department of Health Services. The 85,000 square foot facility is physically located in Hauppauge in the North County Complex off of Veterans Memorial Highway. The Division is comprised of the Pathology, Toxicology, and Crime Laboratory Sections.”  SCME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Rectangle 4"/>
          <p:cNvSpPr/>
          <p:nvPr/>
        </p:nvSpPr>
        <p:spPr>
          <a:xfrm>
            <a:off x="381000" y="304800"/>
            <a:ext cx="8382000" cy="6247864"/>
          </a:xfrm>
          <a:prstGeom prst="rect">
            <a:avLst/>
          </a:prstGeom>
          <a:solidFill>
            <a:schemeClr val="bg1"/>
          </a:solidFill>
        </p:spPr>
        <p:txBody>
          <a:bodyPr wrap="square" lIns="91440" tIns="45720" rIns="91440" bIns="45720">
            <a:spAutoFit/>
          </a:bodyPr>
          <a:lstStyle/>
          <a:p>
            <a:pPr algn="ctr"/>
            <a:r>
              <a:rPr lang="en-US" sz="8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8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History of </a:t>
            </a:r>
          </a:p>
          <a:p>
            <a:pPr algn="ctr"/>
            <a:r>
              <a:rPr lang="en-U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Forensic Science</a:t>
            </a:r>
          </a:p>
          <a:p>
            <a:pPr algn="ctr"/>
            <a:endParaRPr lang="en-US" sz="8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a:bodyPr>
          <a:lstStyle/>
          <a:p>
            <a:r>
              <a:rPr lang="en-US" sz="3200" b="1" dirty="0" smtClean="0"/>
              <a:t>The medical specialty that deals with disease and the bodily changes caused by disease </a:t>
            </a:r>
            <a:endParaRPr lang="en-US" sz="3200" b="1" dirty="0"/>
          </a:p>
        </p:txBody>
      </p:sp>
      <p:sp>
        <p:nvSpPr>
          <p:cNvPr id="3" name="Title 2"/>
          <p:cNvSpPr>
            <a:spLocks noGrp="1"/>
          </p:cNvSpPr>
          <p:nvPr>
            <p:ph type="title"/>
          </p:nvPr>
        </p:nvSpPr>
        <p:spPr/>
        <p:txBody>
          <a:bodyPr/>
          <a:lstStyle/>
          <a:p>
            <a:r>
              <a:rPr b="1" smtClean="0">
                <a:solidFill>
                  <a:srgbClr val="FFFF00"/>
                </a:solidFill>
              </a:rPr>
              <a:t>Pathology</a:t>
            </a:r>
            <a:endParaRPr lang="en-US" b="1" dirty="0">
              <a:solidFill>
                <a:srgbClr val="FFFF00"/>
              </a:solidFill>
            </a:endParaRPr>
          </a:p>
        </p:txBody>
      </p:sp>
      <p:pic>
        <p:nvPicPr>
          <p:cNvPr id="36866" name="Picture 2" descr="Diagnose at Autopsy"/>
          <p:cNvPicPr>
            <a:picLocks noChangeAspect="1" noChangeArrowheads="1"/>
          </p:cNvPicPr>
          <p:nvPr/>
        </p:nvPicPr>
        <p:blipFill>
          <a:blip r:embed="rId2" cstate="print"/>
          <a:srcRect/>
          <a:stretch>
            <a:fillRect/>
          </a:stretch>
        </p:blipFill>
        <p:spPr bwMode="auto">
          <a:xfrm>
            <a:off x="457200" y="3352800"/>
            <a:ext cx="8331295" cy="2998816"/>
          </a:xfrm>
          <a:prstGeom prst="rect">
            <a:avLst/>
          </a:prstGeom>
          <a:noFill/>
        </p:spPr>
      </p:pic>
      <p:pic>
        <p:nvPicPr>
          <p:cNvPr id="5" name="Picture 10" descr="http://webanatomy.net/anatomy/pathology.jpg"/>
          <p:cNvPicPr>
            <a:picLocks noChangeAspect="1" noChangeArrowheads="1"/>
          </p:cNvPicPr>
          <p:nvPr/>
        </p:nvPicPr>
        <p:blipFill>
          <a:blip r:embed="rId3" cstate="print"/>
          <a:srcRect b="8060"/>
          <a:stretch>
            <a:fillRect/>
          </a:stretch>
        </p:blipFill>
        <p:spPr bwMode="auto">
          <a:xfrm>
            <a:off x="4572000" y="381000"/>
            <a:ext cx="1676400" cy="115546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Image:Rembrandt Harmensz. van Rijn 007.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a:xfrm>
            <a:off x="304800" y="381000"/>
            <a:ext cx="8534400" cy="4572000"/>
          </a:xfrm>
        </p:spPr>
        <p:txBody>
          <a:bodyPr/>
          <a:lstStyle/>
          <a:p>
            <a:r>
              <a:rPr lang="en-US" b="1" dirty="0" smtClean="0"/>
              <a:t>“The Pathology Section investigates about 4500 deaths per year and performs about 900 autopsies per year. The Forensic Medical Investigators are all Registered Physician Assistants, and the Pathologists are fulltime Medical Examiners.” SCME</a:t>
            </a:r>
            <a:br>
              <a:rPr lang="en-US" b="1" dirty="0" smtClean="0"/>
            </a:b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hbo.com/autopsy/img/production/ask_dr_baden/splash379x180/splash_qa.jpg"/>
          <p:cNvPicPr>
            <a:picLocks noChangeAspect="1" noChangeArrowheads="1"/>
          </p:cNvPicPr>
          <p:nvPr/>
        </p:nvPicPr>
        <p:blipFill>
          <a:blip r:embed="rId2"/>
          <a:srcRect/>
          <a:stretch>
            <a:fillRect/>
          </a:stretch>
        </p:blipFill>
        <p:spPr bwMode="auto">
          <a:xfrm>
            <a:off x="0" y="0"/>
            <a:ext cx="9097137" cy="4800600"/>
          </a:xfrm>
          <a:prstGeom prst="rect">
            <a:avLst/>
          </a:prstGeom>
          <a:noFill/>
        </p:spPr>
      </p:pic>
      <p:sp>
        <p:nvSpPr>
          <p:cNvPr id="20483" name="Rectangle 3"/>
          <p:cNvSpPr>
            <a:spLocks noGrp="1" noChangeArrowheads="1"/>
          </p:cNvSpPr>
          <p:nvPr>
            <p:ph idx="1"/>
          </p:nvPr>
        </p:nvSpPr>
        <p:spPr>
          <a:xfrm>
            <a:off x="304800" y="1905000"/>
            <a:ext cx="3962400" cy="2819400"/>
          </a:xfrm>
        </p:spPr>
        <p:txBody>
          <a:bodyPr>
            <a:normAutofit fontScale="92500" lnSpcReduction="10000"/>
          </a:bodyPr>
          <a:lstStyle/>
          <a:p>
            <a:pPr>
              <a:lnSpc>
                <a:spcPct val="90000"/>
              </a:lnSpc>
            </a:pPr>
            <a:r>
              <a:rPr lang="en-US" sz="2800" dirty="0">
                <a:effectLst>
                  <a:outerShdw blurRad="38100" dist="38100" dir="2700000" algn="tl">
                    <a:srgbClr val="000000">
                      <a:alpha val="43137"/>
                    </a:srgbClr>
                  </a:outerShdw>
                </a:effectLst>
              </a:rPr>
              <a:t>Is a licensed physician</a:t>
            </a:r>
          </a:p>
          <a:p>
            <a:pPr lvl="1">
              <a:lnSpc>
                <a:spcPct val="90000"/>
              </a:lnSpc>
            </a:pPr>
            <a:r>
              <a:rPr lang="en-US" sz="2400" dirty="0" smtClean="0">
                <a:effectLst>
                  <a:outerShdw blurRad="38100" dist="38100" dir="2700000" algn="tl">
                    <a:srgbClr val="000000">
                      <a:alpha val="43137"/>
                    </a:srgbClr>
                  </a:outerShdw>
                </a:effectLst>
              </a:rPr>
              <a:t>Graduation </a:t>
            </a:r>
            <a:r>
              <a:rPr lang="en-US" sz="2400" dirty="0">
                <a:effectLst>
                  <a:outerShdw blurRad="38100" dist="38100" dir="2700000" algn="tl">
                    <a:srgbClr val="000000">
                      <a:alpha val="43137"/>
                    </a:srgbClr>
                  </a:outerShdw>
                </a:effectLst>
              </a:rPr>
              <a:t>from medical school </a:t>
            </a:r>
          </a:p>
          <a:p>
            <a:pPr lvl="1">
              <a:lnSpc>
                <a:spcPct val="90000"/>
              </a:lnSpc>
            </a:pPr>
            <a:endParaRPr lang="en-US" sz="2400" dirty="0" smtClean="0"/>
          </a:p>
          <a:p>
            <a:pPr lvl="1">
              <a:lnSpc>
                <a:spcPct val="90000"/>
              </a:lnSpc>
            </a:pPr>
            <a:r>
              <a:rPr lang="en-US" sz="2400" dirty="0" smtClean="0">
                <a:effectLst>
                  <a:outerShdw blurRad="38100" dist="38100" dir="2700000" algn="tl">
                    <a:srgbClr val="000000">
                      <a:alpha val="43137"/>
                    </a:srgbClr>
                  </a:outerShdw>
                </a:effectLst>
              </a:rPr>
              <a:t>Completion </a:t>
            </a:r>
            <a:r>
              <a:rPr lang="en-US" sz="2400" dirty="0">
                <a:effectLst>
                  <a:outerShdw blurRad="38100" dist="38100" dir="2700000" algn="tl">
                    <a:srgbClr val="000000">
                      <a:alpha val="43137"/>
                    </a:srgbClr>
                  </a:outerShdw>
                </a:effectLst>
              </a:rPr>
              <a:t>of residency in pathology </a:t>
            </a:r>
          </a:p>
          <a:p>
            <a:pPr lvl="1">
              <a:lnSpc>
                <a:spcPct val="90000"/>
              </a:lnSpc>
            </a:pPr>
            <a:endParaRPr lang="en-US" sz="2400" dirty="0" smtClean="0"/>
          </a:p>
          <a:p>
            <a:pPr lvl="1">
              <a:lnSpc>
                <a:spcPct val="90000"/>
              </a:lnSpc>
            </a:pPr>
            <a:r>
              <a:rPr lang="en-US" sz="2400" dirty="0" smtClean="0">
                <a:effectLst>
                  <a:outerShdw blurRad="38100" dist="38100" dir="2700000" algn="tl">
                    <a:srgbClr val="000000">
                      <a:alpha val="43137"/>
                    </a:srgbClr>
                  </a:outerShdw>
                </a:effectLst>
              </a:rPr>
              <a:t>Fellowship </a:t>
            </a:r>
            <a:r>
              <a:rPr lang="en-US" sz="2400" dirty="0">
                <a:effectLst>
                  <a:outerShdw blurRad="38100" dist="38100" dir="2700000" algn="tl">
                    <a:srgbClr val="000000">
                      <a:alpha val="43137"/>
                    </a:srgbClr>
                  </a:outerShdw>
                </a:effectLst>
              </a:rPr>
              <a:t>in forensic pathology </a:t>
            </a:r>
          </a:p>
        </p:txBody>
      </p:sp>
      <p:sp>
        <p:nvSpPr>
          <p:cNvPr id="20482" name="Rectangle 2"/>
          <p:cNvSpPr>
            <a:spLocks noGrp="1" noChangeArrowheads="1"/>
          </p:cNvSpPr>
          <p:nvPr>
            <p:ph type="title"/>
          </p:nvPr>
        </p:nvSpPr>
        <p:spPr>
          <a:xfrm>
            <a:off x="457200" y="533400"/>
            <a:ext cx="2286000" cy="1219200"/>
          </a:xfrm>
          <a:solidFill>
            <a:schemeClr val="bg1"/>
          </a:solidFill>
          <a:ln w="117475">
            <a:solidFill>
              <a:schemeClr val="tx1"/>
            </a:solidFill>
          </a:ln>
        </p:spPr>
        <p:txBody>
          <a:bodyPr>
            <a:normAutofit fontScale="90000"/>
          </a:bodyPr>
          <a:lstStyle/>
          <a:p>
            <a:r>
              <a:rPr lang="en-US" b="1" dirty="0">
                <a:solidFill>
                  <a:srgbClr val="FFFF00"/>
                </a:solidFill>
              </a:rPr>
              <a:t>Medical </a:t>
            </a:r>
            <a:r>
              <a:rPr lang="en-US" b="1" dirty="0" smtClean="0">
                <a:solidFill>
                  <a:srgbClr val="FFFF00"/>
                </a:solidFill>
              </a:rPr>
              <a:t/>
            </a:r>
            <a:br>
              <a:rPr lang="en-US" b="1" dirty="0" smtClean="0">
                <a:solidFill>
                  <a:srgbClr val="FFFF00"/>
                </a:solidFill>
              </a:rPr>
            </a:br>
            <a:r>
              <a:rPr lang="en-US" b="1" dirty="0" smtClean="0">
                <a:solidFill>
                  <a:srgbClr val="FFFF00"/>
                </a:solidFill>
              </a:rPr>
              <a:t>Examiner</a:t>
            </a:r>
            <a:endParaRPr lang="en-US" b="1" dirty="0">
              <a:solidFill>
                <a:srgbClr val="FFFF00"/>
              </a:solidFill>
            </a:endParaRPr>
          </a:p>
        </p:txBody>
      </p:sp>
      <p:sp>
        <p:nvSpPr>
          <p:cNvPr id="6" name="Rectangle 3"/>
          <p:cNvSpPr txBox="1">
            <a:spLocks noChangeArrowheads="1"/>
          </p:cNvSpPr>
          <p:nvPr/>
        </p:nvSpPr>
        <p:spPr>
          <a:xfrm>
            <a:off x="0" y="4800600"/>
            <a:ext cx="9144000" cy="2057400"/>
          </a:xfrm>
          <a:prstGeom prst="rect">
            <a:avLst/>
          </a:prstGeom>
          <a:solidFill>
            <a:schemeClr val="bg1">
              <a:lumMod val="65000"/>
              <a:lumOff val="35000"/>
            </a:schemeClr>
          </a:solidFill>
        </p:spPr>
        <p:txBody>
          <a:bodyPr vert="horz">
            <a:normAutofit/>
          </a:bodyPr>
          <a:lstStyle/>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r>
              <a:rPr kumimoji="0" lang="en-US" sz="2800" b="0" i="0" u="none" strike="noStrike" kern="1200" cap="none" spc="0" normalizeH="0" baseline="0" noProof="0" dirty="0" smtClean="0">
                <a:ln>
                  <a:noFill/>
                </a:ln>
                <a:solidFill>
                  <a:srgbClr val="FF99FF"/>
                </a:solidFill>
                <a:effectLst/>
                <a:uLnTx/>
                <a:uFillTx/>
                <a:latin typeface="+mn-lt"/>
                <a:ea typeface="+mn-ea"/>
                <a:cs typeface="+mn-cs"/>
              </a:rPr>
              <a:t>“The above training requires about 9 years to finish. For example, if you graduate with an undergraduate degree at 22, you should be finishing the above training by age 31.” Collin</a:t>
            </a:r>
            <a:endParaRPr kumimoji="0" lang="en-US" sz="2800" b="0" i="0" u="none" strike="noStrike" kern="1200" cap="none" spc="0" normalizeH="0" baseline="0" noProof="0" dirty="0">
              <a:ln>
                <a:noFill/>
              </a:ln>
              <a:solidFill>
                <a:srgbClr val="FF99FF"/>
              </a:solidFill>
              <a:effectLst/>
              <a:uLnTx/>
              <a:uFillTx/>
              <a:latin typeface="+mn-lt"/>
              <a:ea typeface="+mn-ea"/>
              <a:cs typeface="+mn-cs"/>
            </a:endParaRPr>
          </a:p>
        </p:txBody>
      </p:sp>
      <p:sp>
        <p:nvSpPr>
          <p:cNvPr id="7" name="TextBox 6"/>
          <p:cNvSpPr txBox="1"/>
          <p:nvPr/>
        </p:nvSpPr>
        <p:spPr>
          <a:xfrm>
            <a:off x="6629400" y="457200"/>
            <a:ext cx="1371600" cy="2062103"/>
          </a:xfrm>
          <a:prstGeom prst="rect">
            <a:avLst/>
          </a:prstGeom>
          <a:solidFill>
            <a:schemeClr val="bg1"/>
          </a:solidFill>
          <a:ln w="38100">
            <a:solidFill>
              <a:schemeClr val="tx1"/>
            </a:solidFill>
          </a:ln>
        </p:spPr>
        <p:txBody>
          <a:bodyPr wrap="square" rtlCol="0">
            <a:spAutoFit/>
          </a:bodyPr>
          <a:lstStyle/>
          <a:p>
            <a:r>
              <a:rPr lang="en-US" sz="3200" b="1" dirty="0" smtClean="0"/>
              <a:t>Who is this</a:t>
            </a:r>
          </a:p>
          <a:p>
            <a:r>
              <a:rPr lang="en-US" sz="3200" b="1" dirty="0" smtClean="0"/>
              <a:t>M.E.?</a:t>
            </a:r>
            <a:endParaRPr lang="en-US" sz="3200" b="1" dirty="0"/>
          </a:p>
        </p:txBody>
      </p:sp>
      <p:cxnSp>
        <p:nvCxnSpPr>
          <p:cNvPr id="9" name="Straight Arrow Connector 8"/>
          <p:cNvCxnSpPr>
            <a:stCxn id="7" idx="1"/>
          </p:cNvCxnSpPr>
          <p:nvPr/>
        </p:nvCxnSpPr>
        <p:spPr>
          <a:xfrm rot="10800000">
            <a:off x="5562600" y="1219200"/>
            <a:ext cx="1066800" cy="2690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p:cTn id="13"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 calcmode="lin" valueType="num">
                                      <p:cBhvr>
                                        <p:cTn id="19" dur="500" fill="hold"/>
                                        <p:tgtEl>
                                          <p:spTgt spid="2048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2.5"/>
                                          </p:val>
                                        </p:tav>
                                        <p:tav tm="100000">
                                          <p:val>
                                            <p:strVal val="#ppt_w"/>
                                          </p:val>
                                        </p:tav>
                                      </p:tavLst>
                                    </p:anim>
                                    <p:anim calcmode="lin" valueType="num">
                                      <p:cBhvr>
                                        <p:cTn id="33" dur="500" fill="hold"/>
                                        <p:tgtEl>
                                          <p:spTgt spid="7"/>
                                        </p:tgtEl>
                                        <p:attrNameLst>
                                          <p:attrName>ppt_h</p:attrName>
                                        </p:attrNameLst>
                                      </p:cBhvr>
                                      <p:tavLst>
                                        <p:tav tm="0">
                                          <p:val>
                                            <p:strVal val="#ppt_h*0.01"/>
                                          </p:val>
                                        </p:tav>
                                        <p:tav tm="100000">
                                          <p:val>
                                            <p:strVal val="#ppt_h"/>
                                          </p:val>
                                        </p:tav>
                                      </p:tavLst>
                                    </p:anim>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h+1"/>
                                          </p:val>
                                        </p:tav>
                                        <p:tav tm="100000">
                                          <p:val>
                                            <p:strVal val="#ppt_y"/>
                                          </p:val>
                                        </p:tav>
                                      </p:tavLst>
                                    </p:anim>
                                    <p:animEffect transition="in" filter="fade">
                                      <p:cBhvr>
                                        <p:cTn id="36" dur="500"/>
                                        <p:tgtEl>
                                          <p:spTgt spid="7"/>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2.5"/>
                                          </p:val>
                                        </p:tav>
                                        <p:tav tm="100000">
                                          <p:val>
                                            <p:strVal val="#ppt_w"/>
                                          </p:val>
                                        </p:tav>
                                      </p:tavLst>
                                    </p:anim>
                                    <p:anim calcmode="lin" valueType="num">
                                      <p:cBhvr>
                                        <p:cTn id="40" dur="500" fill="hold"/>
                                        <p:tgtEl>
                                          <p:spTgt spid="9"/>
                                        </p:tgtEl>
                                        <p:attrNameLst>
                                          <p:attrName>ppt_h</p:attrName>
                                        </p:attrNameLst>
                                      </p:cBhvr>
                                      <p:tavLst>
                                        <p:tav tm="0">
                                          <p:val>
                                            <p:strVal val="#ppt_h*0.01"/>
                                          </p:val>
                                        </p:tav>
                                        <p:tav tm="100000">
                                          <p:val>
                                            <p:strVal val="#ppt_h"/>
                                          </p:val>
                                        </p:tav>
                                      </p:tavLst>
                                    </p:anim>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h+1"/>
                                          </p:val>
                                        </p:tav>
                                        <p:tav tm="100000">
                                          <p:val>
                                            <p:strVal val="#ppt_y"/>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x_michaelbaden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8066" name="Rectangle 2"/>
          <p:cNvSpPr>
            <a:spLocks noGrp="1" noChangeArrowheads="1"/>
          </p:cNvSpPr>
          <p:nvPr>
            <p:ph type="title"/>
          </p:nvPr>
        </p:nvSpPr>
        <p:spPr>
          <a:xfrm>
            <a:off x="2514600" y="228600"/>
            <a:ext cx="5029200" cy="609600"/>
          </a:xfrm>
          <a:solidFill>
            <a:schemeClr val="bg1"/>
          </a:solidFill>
        </p:spPr>
        <p:txBody>
          <a:bodyPr>
            <a:normAutofit fontScale="90000"/>
          </a:bodyPr>
          <a:lstStyle/>
          <a:p>
            <a:r>
              <a:rPr lang="en-US" sz="3600" dirty="0">
                <a:solidFill>
                  <a:srgbClr val="FFFF00"/>
                </a:solidFill>
                <a:latin typeface="Arial Black" pitchFamily="34" charset="0"/>
              </a:rPr>
              <a:t>PEOPLE IN THE NEWS</a:t>
            </a:r>
          </a:p>
        </p:txBody>
      </p:sp>
      <p:sp>
        <p:nvSpPr>
          <p:cNvPr id="88067" name="Rectangle 3"/>
          <p:cNvSpPr>
            <a:spLocks noGrp="1" noChangeArrowheads="1"/>
          </p:cNvSpPr>
          <p:nvPr>
            <p:ph type="body" sz="half" idx="1"/>
          </p:nvPr>
        </p:nvSpPr>
        <p:spPr>
          <a:xfrm>
            <a:off x="228600" y="914400"/>
            <a:ext cx="3124200" cy="5715000"/>
          </a:xfrm>
          <a:solidFill>
            <a:srgbClr val="0070C0"/>
          </a:solidFill>
        </p:spPr>
        <p:txBody>
          <a:bodyPr>
            <a:normAutofit fontScale="92500" lnSpcReduction="20000"/>
          </a:bodyPr>
          <a:lstStyle/>
          <a:p>
            <a:pPr>
              <a:spcBef>
                <a:spcPct val="10000"/>
              </a:spcBef>
              <a:buFont typeface="Webdings" pitchFamily="18" charset="2"/>
              <a:buNone/>
            </a:pPr>
            <a:r>
              <a:rPr lang="en-US" sz="1800" b="1" dirty="0" smtClean="0">
                <a:latin typeface="Arial" charset="0"/>
              </a:rPr>
              <a:t>He has been involved as an expert in forensic pathology in many cases of international interest including:</a:t>
            </a:r>
          </a:p>
          <a:p>
            <a:pPr lvl="1">
              <a:spcBef>
                <a:spcPct val="10000"/>
              </a:spcBef>
              <a:buFontTx/>
              <a:buChar char="•"/>
            </a:pPr>
            <a:r>
              <a:rPr lang="en-US" sz="1800" b="1" dirty="0" smtClean="0">
                <a:latin typeface="Arial" charset="0"/>
              </a:rPr>
              <a:t>The remains of Tsar Nicholas of Russia and his family</a:t>
            </a:r>
          </a:p>
          <a:p>
            <a:pPr lvl="1">
              <a:spcBef>
                <a:spcPct val="10000"/>
              </a:spcBef>
              <a:buFontTx/>
              <a:buChar char="•"/>
            </a:pPr>
            <a:r>
              <a:rPr lang="en-US" sz="1800" b="1" dirty="0" smtClean="0">
                <a:latin typeface="Arial" charset="0"/>
              </a:rPr>
              <a:t>The Claus Von Bulow murder trial</a:t>
            </a:r>
          </a:p>
          <a:p>
            <a:pPr lvl="1">
              <a:spcBef>
                <a:spcPct val="10000"/>
              </a:spcBef>
              <a:buFontTx/>
              <a:buChar char="•"/>
            </a:pPr>
            <a:r>
              <a:rPr lang="en-US" sz="1800" b="1" dirty="0" smtClean="0">
                <a:latin typeface="Arial" charset="0"/>
              </a:rPr>
              <a:t>Expert witness for the defense in the O.J. Simpson trial</a:t>
            </a:r>
          </a:p>
          <a:p>
            <a:pPr lvl="1">
              <a:spcBef>
                <a:spcPct val="10000"/>
              </a:spcBef>
              <a:buFontTx/>
              <a:buChar char="•"/>
            </a:pPr>
            <a:r>
              <a:rPr lang="en-US" sz="1800" b="1" dirty="0" smtClean="0">
                <a:latin typeface="Arial" charset="0"/>
              </a:rPr>
              <a:t>Re-autopsy of </a:t>
            </a:r>
            <a:r>
              <a:rPr lang="en-US" sz="1800" b="1" dirty="0" err="1" smtClean="0">
                <a:latin typeface="Arial" charset="0"/>
              </a:rPr>
              <a:t>Medgar</a:t>
            </a:r>
            <a:r>
              <a:rPr lang="en-US" sz="1800" b="1" dirty="0" smtClean="0">
                <a:latin typeface="Arial" charset="0"/>
              </a:rPr>
              <a:t> Evers, Civil Rights leader</a:t>
            </a:r>
          </a:p>
          <a:p>
            <a:pPr lvl="1">
              <a:spcBef>
                <a:spcPct val="10000"/>
              </a:spcBef>
              <a:buFontTx/>
              <a:buChar char="•"/>
            </a:pPr>
            <a:r>
              <a:rPr lang="en-US" sz="1800" b="1" dirty="0" smtClean="0">
                <a:latin typeface="Arial" charset="0"/>
              </a:rPr>
              <a:t>Re-examination of the Lindberg Kidnapping and murder</a:t>
            </a:r>
          </a:p>
          <a:p>
            <a:pPr lvl="1">
              <a:spcBef>
                <a:spcPct val="10000"/>
              </a:spcBef>
              <a:buFontTx/>
              <a:buChar char="•"/>
            </a:pPr>
            <a:r>
              <a:rPr lang="en-US" sz="1800" b="1" dirty="0" smtClean="0">
                <a:latin typeface="Arial" charset="0"/>
              </a:rPr>
              <a:t>Autopsies of the victims of TWA Flight 800</a:t>
            </a:r>
          </a:p>
          <a:p>
            <a:pPr>
              <a:spcBef>
                <a:spcPct val="10000"/>
              </a:spcBef>
              <a:buFont typeface="Webdings" pitchFamily="18" charset="2"/>
              <a:buNone/>
            </a:pPr>
            <a:r>
              <a:rPr lang="en-US" sz="1800" b="1" dirty="0" smtClean="0">
                <a:latin typeface="Arial" charset="0"/>
              </a:rPr>
              <a:t>Dr. Baden is the host of </a:t>
            </a:r>
            <a:r>
              <a:rPr lang="en-US" sz="1800" b="1" dirty="0" smtClean="0">
                <a:solidFill>
                  <a:srgbClr val="FF99FF"/>
                </a:solidFill>
                <a:latin typeface="Arial" charset="0"/>
              </a:rPr>
              <a:t>HBO’s</a:t>
            </a:r>
            <a:r>
              <a:rPr lang="en-US" sz="1800" b="1" dirty="0" smtClean="0">
                <a:latin typeface="Arial" charset="0"/>
              </a:rPr>
              <a:t> </a:t>
            </a:r>
            <a:r>
              <a:rPr lang="en-US" sz="1800" b="1" dirty="0" smtClean="0">
                <a:solidFill>
                  <a:srgbClr val="FF99FF"/>
                </a:solidFill>
                <a:latin typeface="Arial" charset="0"/>
              </a:rPr>
              <a:t>Autopsy</a:t>
            </a:r>
            <a:r>
              <a:rPr lang="en-US" sz="1800" b="1" dirty="0" smtClean="0">
                <a:latin typeface="Arial" charset="0"/>
              </a:rPr>
              <a:t> series and is featured on many of the crime talk shows.</a:t>
            </a:r>
            <a:endParaRPr lang="en-US" sz="1800" b="1" dirty="0">
              <a:latin typeface="Arial" charset="0"/>
            </a:endParaRPr>
          </a:p>
        </p:txBody>
      </p:sp>
      <p:sp>
        <p:nvSpPr>
          <p:cNvPr id="7" name="Rectangle 3"/>
          <p:cNvSpPr txBox="1">
            <a:spLocks noChangeArrowheads="1"/>
          </p:cNvSpPr>
          <p:nvPr/>
        </p:nvSpPr>
        <p:spPr>
          <a:xfrm>
            <a:off x="6248400" y="1524000"/>
            <a:ext cx="2667000" cy="4267200"/>
          </a:xfrm>
          <a:prstGeom prst="rect">
            <a:avLst/>
          </a:prstGeom>
          <a:solidFill>
            <a:srgbClr val="0070C0"/>
          </a:solidFill>
        </p:spPr>
        <p:txBody>
          <a:bodyPr vert="horz">
            <a:normAutofit/>
          </a:bodyPr>
          <a:lstStyle/>
          <a:p>
            <a:pPr marL="274320" marR="0" lvl="0" indent="-274320" algn="l" defTabSz="914400" rtl="0" eaLnBrk="1" fontAlgn="auto" latinLnBrk="0" hangingPunct="1">
              <a:lnSpc>
                <a:spcPct val="100000"/>
              </a:lnSpc>
              <a:spcBef>
                <a:spcPct val="10000"/>
              </a:spcBef>
              <a:spcAft>
                <a:spcPts val="0"/>
              </a:spcAft>
              <a:buClr>
                <a:schemeClr val="accent2"/>
              </a:buClr>
              <a:buSzPct val="85000"/>
              <a:buFont typeface="Webdings" pitchFamily="18" charset="2"/>
              <a:buNone/>
              <a:tabLst/>
              <a:defRPr/>
            </a:pPr>
            <a:r>
              <a:rPr kumimoji="0" lang="en-US" sz="1800" b="1" i="0" u="none" strike="noStrike" kern="1200" cap="none" spc="0" normalizeH="0" baseline="0" noProof="0" dirty="0" smtClean="0">
                <a:ln>
                  <a:noFill/>
                </a:ln>
                <a:solidFill>
                  <a:schemeClr val="tx1"/>
                </a:solidFill>
                <a:effectLst/>
                <a:uLnTx/>
                <a:uFillTx/>
                <a:latin typeface="Arial" charset="0"/>
                <a:ea typeface="+mn-ea"/>
                <a:cs typeface="+mn-cs"/>
              </a:rPr>
              <a:t> Dr. Michael M. Baden is a renowned pathologist and was the Chief Medical Examiner in NY City and for Suffolk County. </a:t>
            </a:r>
          </a:p>
          <a:p>
            <a:pPr marL="274320" marR="0" lvl="0" indent="-274320" algn="l" defTabSz="914400" rtl="0" eaLnBrk="1" fontAlgn="auto" latinLnBrk="0" hangingPunct="1">
              <a:lnSpc>
                <a:spcPct val="100000"/>
              </a:lnSpc>
              <a:spcBef>
                <a:spcPct val="10000"/>
              </a:spcBef>
              <a:spcAft>
                <a:spcPts val="0"/>
              </a:spcAft>
              <a:buClr>
                <a:schemeClr val="accent2"/>
              </a:buClr>
              <a:buSzPct val="85000"/>
              <a:buFont typeface="Webdings" pitchFamily="18" charset="2"/>
              <a:buNone/>
              <a:tabLst/>
              <a:defRPr/>
            </a:pPr>
            <a:r>
              <a:rPr kumimoji="0" lang="en-US" sz="1800" b="1" i="0" u="none" strike="noStrike" kern="1200" cap="none" spc="0" normalizeH="0" baseline="0" noProof="0" dirty="0" smtClean="0">
                <a:ln>
                  <a:noFill/>
                </a:ln>
                <a:solidFill>
                  <a:schemeClr val="tx1"/>
                </a:solidFill>
                <a:effectLst/>
                <a:uLnTx/>
                <a:uFillTx/>
                <a:latin typeface="Arial" charset="0"/>
                <a:ea typeface="+mn-ea"/>
                <a:cs typeface="+mn-cs"/>
              </a:rPr>
              <a:t>Dr. Baden was on the panel that investigated the assassinations of president John F. Kennedy and Dr. Martin Luther King, Jr. </a:t>
            </a:r>
            <a:endParaRPr kumimoji="0" lang="en-US" sz="1800" b="1"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8067">
                                            <p:bg/>
                                          </p:spTgt>
                                        </p:tgtEl>
                                        <p:attrNameLst>
                                          <p:attrName>style.visibility</p:attrName>
                                        </p:attrNameLst>
                                      </p:cBhvr>
                                      <p:to>
                                        <p:strVal val="visible"/>
                                      </p:to>
                                    </p:set>
                                    <p:anim calcmode="lin" valueType="num">
                                      <p:cBhvr>
                                        <p:cTn id="7" dur="500" fill="hold"/>
                                        <p:tgtEl>
                                          <p:spTgt spid="88067">
                                            <p:bg/>
                                          </p:spTgt>
                                        </p:tgtEl>
                                        <p:attrNameLst>
                                          <p:attrName>ppt_w</p:attrName>
                                        </p:attrNameLst>
                                      </p:cBhvr>
                                      <p:tavLst>
                                        <p:tav tm="0">
                                          <p:val>
                                            <p:fltVal val="0"/>
                                          </p:val>
                                        </p:tav>
                                        <p:tav tm="100000">
                                          <p:val>
                                            <p:strVal val="#ppt_w"/>
                                          </p:val>
                                        </p:tav>
                                      </p:tavLst>
                                    </p:anim>
                                    <p:anim calcmode="lin" valueType="num">
                                      <p:cBhvr>
                                        <p:cTn id="8" dur="500" fill="hold"/>
                                        <p:tgtEl>
                                          <p:spTgt spid="88067">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p:cTn id="13"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8067">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 calcmode="lin" valueType="num">
                                      <p:cBhvr>
                                        <p:cTn id="17" dur="500" fill="hold"/>
                                        <p:tgtEl>
                                          <p:spTgt spid="880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8067">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88067">
                                            <p:txEl>
                                              <p:pRg st="2" end="2"/>
                                            </p:txEl>
                                          </p:spTgt>
                                        </p:tgtEl>
                                        <p:attrNameLst>
                                          <p:attrName>style.visibility</p:attrName>
                                        </p:attrNameLst>
                                      </p:cBhvr>
                                      <p:to>
                                        <p:strVal val="visible"/>
                                      </p:to>
                                    </p:set>
                                    <p:anim calcmode="lin" valueType="num">
                                      <p:cBhvr>
                                        <p:cTn id="21" dur="500" fill="hold"/>
                                        <p:tgtEl>
                                          <p:spTgt spid="880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8067">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p:cTn id="25" dur="500" fill="hold"/>
                                        <p:tgtEl>
                                          <p:spTgt spid="880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8067">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88067">
                                            <p:txEl>
                                              <p:pRg st="4" end="4"/>
                                            </p:txEl>
                                          </p:spTgt>
                                        </p:tgtEl>
                                        <p:attrNameLst>
                                          <p:attrName>style.visibility</p:attrName>
                                        </p:attrNameLst>
                                      </p:cBhvr>
                                      <p:to>
                                        <p:strVal val="visible"/>
                                      </p:to>
                                    </p:set>
                                    <p:anim calcmode="lin" valueType="num">
                                      <p:cBhvr>
                                        <p:cTn id="29" dur="500" fill="hold"/>
                                        <p:tgtEl>
                                          <p:spTgt spid="8806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88067">
                                            <p:txEl>
                                              <p:pRg st="4" end="4"/>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88067">
                                            <p:txEl>
                                              <p:pRg st="5" end="5"/>
                                            </p:txEl>
                                          </p:spTgt>
                                        </p:tgtEl>
                                        <p:attrNameLst>
                                          <p:attrName>style.visibility</p:attrName>
                                        </p:attrNameLst>
                                      </p:cBhvr>
                                      <p:to>
                                        <p:strVal val="visible"/>
                                      </p:to>
                                    </p:set>
                                    <p:anim calcmode="lin" valueType="num">
                                      <p:cBhvr>
                                        <p:cTn id="33" dur="500" fill="hold"/>
                                        <p:tgtEl>
                                          <p:spTgt spid="8806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88067">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88067">
                                            <p:txEl>
                                              <p:pRg st="6" end="6"/>
                                            </p:txEl>
                                          </p:spTgt>
                                        </p:tgtEl>
                                        <p:attrNameLst>
                                          <p:attrName>style.visibility</p:attrName>
                                        </p:attrNameLst>
                                      </p:cBhvr>
                                      <p:to>
                                        <p:strVal val="visible"/>
                                      </p:to>
                                    </p:set>
                                    <p:anim calcmode="lin" valueType="num">
                                      <p:cBhvr>
                                        <p:cTn id="37" dur="500" fill="hold"/>
                                        <p:tgtEl>
                                          <p:spTgt spid="8806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8806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88067">
                                            <p:txEl>
                                              <p:pRg st="7" end="7"/>
                                            </p:txEl>
                                          </p:spTgt>
                                        </p:tgtEl>
                                        <p:attrNameLst>
                                          <p:attrName>style.visibility</p:attrName>
                                        </p:attrNameLst>
                                      </p:cBhvr>
                                      <p:to>
                                        <p:strVal val="visible"/>
                                      </p:to>
                                    </p:set>
                                    <p:anim calcmode="lin" valueType="num">
                                      <p:cBhvr>
                                        <p:cTn id="43" dur="500" fill="hold"/>
                                        <p:tgtEl>
                                          <p:spTgt spid="8806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8806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howstuffworks.com/gif/autopsy-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07" name="Rectangle 3"/>
          <p:cNvSpPr>
            <a:spLocks noGrp="1" noChangeArrowheads="1"/>
          </p:cNvSpPr>
          <p:nvPr>
            <p:ph idx="1"/>
          </p:nvPr>
        </p:nvSpPr>
        <p:spPr>
          <a:xfrm>
            <a:off x="457200" y="1295400"/>
            <a:ext cx="8229600" cy="5029200"/>
          </a:xfrm>
        </p:spPr>
        <p:txBody>
          <a:bodyPr>
            <a:normAutofit lnSpcReduction="10000"/>
          </a:bodyPr>
          <a:lstStyle/>
          <a:p>
            <a:r>
              <a:rPr lang="en-US" dirty="0" smtClean="0">
                <a:solidFill>
                  <a:srgbClr val="FF99FF"/>
                </a:solidFill>
              </a:rPr>
              <a:t> </a:t>
            </a:r>
            <a:r>
              <a:rPr lang="en-US" sz="2800" b="1" dirty="0" smtClean="0">
                <a:effectLst>
                  <a:outerShdw blurRad="38100" dist="38100" dir="2700000" algn="tl">
                    <a:srgbClr val="000000">
                      <a:alpha val="43137"/>
                    </a:srgbClr>
                  </a:outerShdw>
                </a:effectLst>
              </a:rPr>
              <a:t>1)</a:t>
            </a:r>
            <a:r>
              <a:rPr lang="en-US" sz="2800" dirty="0" smtClean="0">
                <a:effectLst>
                  <a:outerShdw blurRad="38100" dist="38100" dir="2700000" algn="tl">
                    <a:srgbClr val="000000">
                      <a:alpha val="43137"/>
                    </a:srgbClr>
                  </a:outerShdw>
                </a:effectLst>
              </a:rPr>
              <a:t> </a:t>
            </a:r>
          </a:p>
          <a:p>
            <a:r>
              <a:rPr lang="en-US" sz="2800" b="1" dirty="0" smtClean="0">
                <a:effectLst>
                  <a:outerShdw blurRad="38100" dist="38100" dir="2700000" algn="tl">
                    <a:srgbClr val="000000">
                      <a:alpha val="43137"/>
                    </a:srgbClr>
                  </a:outerShdw>
                </a:effectLst>
              </a:rPr>
              <a:t>    Time of Death</a:t>
            </a:r>
          </a:p>
          <a:p>
            <a:r>
              <a:rPr lang="en-US" sz="2800" b="1" dirty="0" smtClean="0">
                <a:effectLst>
                  <a:outerShdw blurRad="38100" dist="38100" dir="2700000" algn="tl">
                    <a:srgbClr val="000000">
                      <a:alpha val="43137"/>
                    </a:srgbClr>
                  </a:outerShdw>
                </a:effectLst>
              </a:rPr>
              <a:t>    (Body temperature, stomach contents, insects)</a:t>
            </a:r>
          </a:p>
          <a:p>
            <a:r>
              <a:rPr lang="en-US" sz="2800" b="1" dirty="0" smtClean="0">
                <a:effectLst>
                  <a:outerShdw blurRad="38100" dist="38100" dir="2700000" algn="tl">
                    <a:srgbClr val="000000">
                      <a:alpha val="43137"/>
                    </a:srgbClr>
                  </a:outerShdw>
                </a:effectLst>
              </a:rPr>
              <a:t>2) </a:t>
            </a:r>
          </a:p>
          <a:p>
            <a:r>
              <a:rPr lang="en-US" sz="2800" b="1" dirty="0" smtClean="0">
                <a:effectLst>
                  <a:outerShdw blurRad="38100" dist="38100" dir="2700000" algn="tl">
                    <a:srgbClr val="000000">
                      <a:alpha val="43137"/>
                    </a:srgbClr>
                  </a:outerShdw>
                </a:effectLst>
              </a:rPr>
              <a:t>     Cause of Death</a:t>
            </a:r>
          </a:p>
          <a:p>
            <a:r>
              <a:rPr lang="en-US" sz="2800" b="1" dirty="0" smtClean="0">
                <a:effectLst>
                  <a:outerShdw blurRad="38100" dist="38100" dir="2700000" algn="tl">
                    <a:srgbClr val="000000">
                      <a:alpha val="43137"/>
                    </a:srgbClr>
                  </a:outerShdw>
                </a:effectLst>
              </a:rPr>
              <a:t>    (gunshot, broken neck, poisoning, disease, etc.)</a:t>
            </a:r>
          </a:p>
          <a:p>
            <a:r>
              <a:rPr lang="en-US" sz="2800" b="1" dirty="0" smtClean="0">
                <a:effectLst>
                  <a:outerShdw blurRad="38100" dist="38100" dir="2700000" algn="tl">
                    <a:srgbClr val="000000">
                      <a:alpha val="43137"/>
                    </a:srgbClr>
                  </a:outerShdw>
                </a:effectLst>
              </a:rPr>
              <a:t>3)</a:t>
            </a:r>
          </a:p>
          <a:p>
            <a:r>
              <a:rPr lang="en-US" sz="2800" b="1" dirty="0" smtClean="0">
                <a:effectLst>
                  <a:outerShdw blurRad="38100" dist="38100" dir="2700000" algn="tl">
                    <a:srgbClr val="000000">
                      <a:alpha val="43137"/>
                    </a:srgbClr>
                  </a:outerShdw>
                </a:effectLst>
              </a:rPr>
              <a:t>     Manner of Death</a:t>
            </a:r>
          </a:p>
          <a:p>
            <a:r>
              <a:rPr lang="en-US" sz="2800" b="1" dirty="0" smtClean="0">
                <a:effectLst>
                  <a:outerShdw blurRad="38100" dist="38100" dir="2700000" algn="tl">
                    <a:srgbClr val="000000">
                      <a:alpha val="43137"/>
                    </a:srgbClr>
                  </a:outerShdw>
                </a:effectLst>
              </a:rPr>
              <a:t>     (Homicide, suicide, accidental, natural) </a:t>
            </a:r>
          </a:p>
          <a:p>
            <a:endParaRPr lang="en-US" dirty="0" smtClean="0">
              <a:solidFill>
                <a:srgbClr val="FF99FF"/>
              </a:solidFill>
              <a:effectLst>
                <a:outerShdw blurRad="38100" dist="38100" dir="2700000" algn="tl">
                  <a:srgbClr val="000000">
                    <a:alpha val="43137"/>
                  </a:srgbClr>
                </a:outerShdw>
              </a:effectLst>
            </a:endParaRPr>
          </a:p>
          <a:p>
            <a:endParaRPr lang="en-US" dirty="0">
              <a:solidFill>
                <a:srgbClr val="FF99FF"/>
              </a:solidFill>
            </a:endParaRPr>
          </a:p>
          <a:p>
            <a:endParaRPr lang="en-US" dirty="0"/>
          </a:p>
          <a:p>
            <a:pPr>
              <a:buFont typeface="Wingdings" pitchFamily="2" charset="2"/>
              <a:buNone/>
            </a:pPr>
            <a:endParaRPr lang="en-US" dirty="0"/>
          </a:p>
        </p:txBody>
      </p:sp>
      <p:sp>
        <p:nvSpPr>
          <p:cNvPr id="21506" name="Rectangle 2"/>
          <p:cNvSpPr>
            <a:spLocks noGrp="1" noChangeArrowheads="1"/>
          </p:cNvSpPr>
          <p:nvPr>
            <p:ph type="title"/>
          </p:nvPr>
        </p:nvSpPr>
        <p:spPr>
          <a:xfrm>
            <a:off x="1219200" y="152400"/>
            <a:ext cx="5257800" cy="762000"/>
          </a:xfrm>
          <a:solidFill>
            <a:schemeClr val="tx1"/>
          </a:solidFill>
          <a:ln>
            <a:solidFill>
              <a:schemeClr val="bg1"/>
            </a:solidFill>
          </a:ln>
        </p:spPr>
        <p:txBody>
          <a:bodyPr/>
          <a:lstStyle/>
          <a:p>
            <a:r>
              <a:rPr lang="en-US" b="1" dirty="0">
                <a:solidFill>
                  <a:schemeClr val="bg1"/>
                </a:solidFill>
                <a:effectLst>
                  <a:outerShdw blurRad="38100" dist="38100" dir="2700000" algn="tl">
                    <a:srgbClr val="000000">
                      <a:alpha val="43137"/>
                    </a:srgbClr>
                  </a:outerShdw>
                </a:effectLst>
              </a:rPr>
              <a:t>Functions of the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21507">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215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p:cTn id="15"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1507">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1507">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215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 calcmode="lin" valueType="num">
                                      <p:cBhvr>
                                        <p:cTn id="23"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1507">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21507">
                                            <p:txEl>
                                              <p:pRg st="4" end="4"/>
                                            </p:txEl>
                                          </p:spTgt>
                                        </p:tgtEl>
                                        <p:attrNameLst>
                                          <p:attrName>style.rotation</p:attrName>
                                        </p:attrNameLst>
                                      </p:cBhvr>
                                      <p:tavLst>
                                        <p:tav tm="0">
                                          <p:val>
                                            <p:fltVal val="360"/>
                                          </p:val>
                                        </p:tav>
                                        <p:tav tm="100000">
                                          <p:val>
                                            <p:fltVal val="0"/>
                                          </p:val>
                                        </p:tav>
                                      </p:tavLst>
                                    </p:anim>
                                    <p:animEffect transition="in" filter="fade">
                                      <p:cBhvr>
                                        <p:cTn id="26" dur="500"/>
                                        <p:tgtEl>
                                          <p:spTgt spid="2150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p:cTn id="31" dur="500" fill="hold"/>
                                        <p:tgtEl>
                                          <p:spTgt spid="2150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21507">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2150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21507">
                                            <p:txEl>
                                              <p:pRg st="7" end="7"/>
                                            </p:txEl>
                                          </p:spTgt>
                                        </p:tgtEl>
                                        <p:attrNameLst>
                                          <p:attrName>style.visibility</p:attrName>
                                        </p:attrNameLst>
                                      </p:cBhvr>
                                      <p:to>
                                        <p:strVal val="visible"/>
                                      </p:to>
                                    </p:set>
                                    <p:anim calcmode="lin" valueType="num">
                                      <p:cBhvr>
                                        <p:cTn id="39"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21507">
                                            <p:txEl>
                                              <p:pRg st="7" end="7"/>
                                            </p:txEl>
                                          </p:spTgt>
                                        </p:tgtEl>
                                        <p:attrNameLst>
                                          <p:attrName>ppt_h</p:attrName>
                                        </p:attrNameLst>
                                      </p:cBhvr>
                                      <p:tavLst>
                                        <p:tav tm="0">
                                          <p:val>
                                            <p:fltVal val="0"/>
                                          </p:val>
                                        </p:tav>
                                        <p:tav tm="100000">
                                          <p:val>
                                            <p:strVal val="#ppt_h"/>
                                          </p:val>
                                        </p:tav>
                                      </p:tavLst>
                                    </p:anim>
                                    <p:anim calcmode="lin" valueType="num">
                                      <p:cBhvr>
                                        <p:cTn id="41" dur="500" fill="hold"/>
                                        <p:tgtEl>
                                          <p:spTgt spid="21507">
                                            <p:txEl>
                                              <p:pRg st="7" end="7"/>
                                            </p:txEl>
                                          </p:spTgt>
                                        </p:tgtEl>
                                        <p:attrNameLst>
                                          <p:attrName>style.rotation</p:attrName>
                                        </p:attrNameLst>
                                      </p:cBhvr>
                                      <p:tavLst>
                                        <p:tav tm="0">
                                          <p:val>
                                            <p:fltVal val="360"/>
                                          </p:val>
                                        </p:tav>
                                        <p:tav tm="100000">
                                          <p:val>
                                            <p:fltVal val="0"/>
                                          </p:val>
                                        </p:tav>
                                      </p:tavLst>
                                    </p:anim>
                                    <p:animEffect transition="in" filter="fade">
                                      <p:cBhvr>
                                        <p:cTn id="42" dur="500"/>
                                        <p:tgtEl>
                                          <p:spTgt spid="215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 calcmode="lin" valueType="num">
                                      <p:cBhvr>
                                        <p:cTn id="47" dur="500" fill="hold"/>
                                        <p:tgtEl>
                                          <p:spTgt spid="21507">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21507">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21507">
                                            <p:txEl>
                                              <p:pRg st="8" end="8"/>
                                            </p:txEl>
                                          </p:spTgt>
                                        </p:tgtEl>
                                        <p:attrNameLst>
                                          <p:attrName>style.rotation</p:attrName>
                                        </p:attrNameLst>
                                      </p:cBhvr>
                                      <p:tavLst>
                                        <p:tav tm="0">
                                          <p:val>
                                            <p:fltVal val="360"/>
                                          </p:val>
                                        </p:tav>
                                        <p:tav tm="100000">
                                          <p:val>
                                            <p:fltVal val="0"/>
                                          </p:val>
                                        </p:tav>
                                      </p:tavLst>
                                    </p:anim>
                                    <p:animEffect transition="in" filter="fade">
                                      <p:cBhvr>
                                        <p:cTn id="50"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tatic.howstuffworks.com/gif/autopsy-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a:xfrm>
            <a:off x="457200" y="457200"/>
            <a:ext cx="8229600" cy="1981200"/>
          </a:xfrm>
        </p:spPr>
        <p:txBody>
          <a:bodyPr>
            <a:noAutofit/>
          </a:bodyPr>
          <a:lstStyle/>
          <a:p>
            <a:pPr>
              <a:buNone/>
            </a:pPr>
            <a:r>
              <a:rPr lang="en-US" sz="2400" dirty="0" smtClean="0"/>
              <a:t/>
            </a:r>
            <a:br>
              <a:rPr lang="en-US" sz="2400" dirty="0" smtClean="0"/>
            </a:br>
            <a:r>
              <a:rPr lang="en-US" sz="2400" dirty="0" smtClean="0"/>
              <a:t/>
            </a:r>
            <a:br>
              <a:rPr lang="en-US" sz="2400" dirty="0" smtClean="0"/>
            </a:b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
        <p:nvSpPr>
          <p:cNvPr id="3" name="Title 2"/>
          <p:cNvSpPr>
            <a:spLocks noGrp="1"/>
          </p:cNvSpPr>
          <p:nvPr>
            <p:ph type="title"/>
          </p:nvPr>
        </p:nvSpPr>
        <p:spPr>
          <a:xfrm>
            <a:off x="457200" y="0"/>
            <a:ext cx="8229600" cy="1219200"/>
          </a:xfrm>
        </p:spPr>
        <p:txBody>
          <a:bodyPr/>
          <a:lstStyle/>
          <a:p>
            <a:r>
              <a:rPr b="1" smtClean="0">
                <a:solidFill>
                  <a:srgbClr val="FFFF00"/>
                </a:solidFill>
              </a:rPr>
              <a:t>Reportable Cases</a:t>
            </a:r>
            <a:endParaRPr lang="en-US" b="1" dirty="0">
              <a:solidFill>
                <a:srgbClr val="FFFF00"/>
              </a:solidFill>
            </a:endParaRPr>
          </a:p>
        </p:txBody>
      </p:sp>
      <p:sp>
        <p:nvSpPr>
          <p:cNvPr id="7" name="TextBox 6"/>
          <p:cNvSpPr txBox="1"/>
          <p:nvPr/>
        </p:nvSpPr>
        <p:spPr>
          <a:xfrm>
            <a:off x="3276600" y="2590800"/>
            <a:ext cx="2667000" cy="1938992"/>
          </a:xfrm>
          <a:prstGeom prst="rect">
            <a:avLst/>
          </a:prstGeom>
          <a:noFill/>
        </p:spPr>
        <p:txBody>
          <a:bodyPr wrap="square" rtlCol="0">
            <a:spAutoFit/>
          </a:bodyPr>
          <a:lstStyle/>
          <a:p>
            <a:r>
              <a:rPr lang="en-US" sz="4000" b="1" dirty="0" smtClean="0">
                <a:solidFill>
                  <a:srgbClr val="FF99FF"/>
                </a:solidFill>
                <a:effectLst>
                  <a:outerShdw blurRad="38100" dist="38100" dir="2700000" algn="tl">
                    <a:srgbClr val="000000">
                      <a:alpha val="43137"/>
                    </a:srgbClr>
                  </a:outerShdw>
                </a:effectLst>
              </a:rPr>
              <a:t>    All </a:t>
            </a:r>
          </a:p>
          <a:p>
            <a:r>
              <a:rPr lang="en-US" sz="4000" b="1" dirty="0" smtClean="0">
                <a:solidFill>
                  <a:srgbClr val="FF99FF"/>
                </a:solidFill>
                <a:effectLst>
                  <a:outerShdw blurRad="38100" dist="38100" dir="2700000" algn="tl">
                    <a:srgbClr val="000000">
                      <a:alpha val="43137"/>
                    </a:srgbClr>
                  </a:outerShdw>
                </a:effectLst>
              </a:rPr>
              <a:t>Sudden </a:t>
            </a:r>
          </a:p>
          <a:p>
            <a:r>
              <a:rPr lang="en-US" sz="4000" b="1" dirty="0" smtClean="0">
                <a:solidFill>
                  <a:srgbClr val="FF99FF"/>
                </a:solidFill>
                <a:effectLst>
                  <a:outerShdw blurRad="38100" dist="38100" dir="2700000" algn="tl">
                    <a:srgbClr val="000000">
                      <a:alpha val="43137"/>
                    </a:srgbClr>
                  </a:outerShdw>
                </a:effectLst>
              </a:rPr>
              <a:t>Deaths!</a:t>
            </a:r>
            <a:endParaRPr lang="en-US" sz="4000" b="1" dirty="0">
              <a:solidFill>
                <a:srgbClr val="FF99FF"/>
              </a:solidFill>
              <a:effectLst>
                <a:outerShdw blurRad="38100" dist="38100" dir="2700000" algn="tl">
                  <a:srgbClr val="000000">
                    <a:alpha val="43137"/>
                  </a:srgbClr>
                </a:outerShdw>
              </a:effectLst>
            </a:endParaRPr>
          </a:p>
        </p:txBody>
      </p:sp>
      <p:sp>
        <p:nvSpPr>
          <p:cNvPr id="8" name="Rectangle 7"/>
          <p:cNvSpPr/>
          <p:nvPr/>
        </p:nvSpPr>
        <p:spPr>
          <a:xfrm>
            <a:off x="152400" y="4724400"/>
            <a:ext cx="8763000" cy="1754326"/>
          </a:xfrm>
          <a:prstGeom prst="rect">
            <a:avLst/>
          </a:prstGeom>
          <a:solidFill>
            <a:schemeClr val="bg1"/>
          </a:solidFill>
        </p:spPr>
        <p:txBody>
          <a:bodyPr wrap="square">
            <a:spAutoFit/>
          </a:bodyPr>
          <a:lstStyle/>
          <a:p>
            <a:pPr>
              <a:buNone/>
            </a:pPr>
            <a:r>
              <a:rPr lang="en-US" dirty="0" smtClean="0"/>
              <a:t>“By law, the Medical Examiner must be notified of any death which occurs suddenly and unexpectedly while the victim is in apparent good health, or whenever there is a suspicion that the death may be unnatural. Also reportable are deaths which occur in the workplace, and cases of public health interest (e.g. suspected but undiagnosed possible tuberculosis, meningococcemia, anthrax, </a:t>
            </a:r>
            <a:r>
              <a:rPr lang="en-US" dirty="0" err="1" smtClean="0"/>
              <a:t>tuleremia</a:t>
            </a:r>
            <a:r>
              <a:rPr lang="en-US" dirty="0" smtClean="0"/>
              <a:t>, etc.).” SCME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6" descr="http://static.howstuffworks.com/gif/autopsy-17.jpg"/>
          <p:cNvPicPr>
            <a:picLocks noChangeAspect="1" noChangeArrowheads="1"/>
          </p:cNvPicPr>
          <p:nvPr/>
        </p:nvPicPr>
        <p:blipFill>
          <a:blip r:embed="rId2"/>
          <a:srcRect/>
          <a:stretch>
            <a:fillRect/>
          </a:stretch>
        </p:blipFill>
        <p:spPr bwMode="auto">
          <a:xfrm>
            <a:off x="0" y="914400"/>
            <a:ext cx="9144000" cy="5989324"/>
          </a:xfrm>
          <a:prstGeom prst="rect">
            <a:avLst/>
          </a:prstGeom>
          <a:noFill/>
        </p:spPr>
      </p:pic>
      <p:sp>
        <p:nvSpPr>
          <p:cNvPr id="3" name="Title 2"/>
          <p:cNvSpPr>
            <a:spLocks noGrp="1"/>
          </p:cNvSpPr>
          <p:nvPr>
            <p:ph type="title"/>
          </p:nvPr>
        </p:nvSpPr>
        <p:spPr>
          <a:xfrm>
            <a:off x="0" y="0"/>
            <a:ext cx="9144000" cy="990600"/>
          </a:xfrm>
          <a:solidFill>
            <a:schemeClr val="tx1"/>
          </a:solidFill>
        </p:spPr>
        <p:txBody>
          <a:bodyPr/>
          <a:lstStyle/>
          <a:p>
            <a:r>
              <a:rPr smtClean="0"/>
              <a:t>        What might this be used for?</a:t>
            </a:r>
            <a:endParaRPr lang="en-US" dirty="0"/>
          </a:p>
        </p:txBody>
      </p:sp>
      <p:pic>
        <p:nvPicPr>
          <p:cNvPr id="5" name="Picture 8" descr="Image:Streptococcus pneumoniae meningitis, gross pathology 33 lores.jpg">
            <a:hlinkClick r:id="rId3"/>
          </p:cNvPr>
          <p:cNvPicPr>
            <a:picLocks noChangeAspect="1" noChangeArrowheads="1"/>
          </p:cNvPicPr>
          <p:nvPr/>
        </p:nvPicPr>
        <p:blipFill>
          <a:blip r:embed="rId4"/>
          <a:srcRect/>
          <a:stretch>
            <a:fillRect/>
          </a:stretch>
        </p:blipFill>
        <p:spPr bwMode="auto">
          <a:xfrm>
            <a:off x="990600" y="4800600"/>
            <a:ext cx="1213093" cy="18075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 cy="6858000"/>
          </a:xfrm>
          <a:solidFill>
            <a:schemeClr val="tx1"/>
          </a:solidFill>
        </p:spPr>
        <p:txBody>
          <a:bodyPr>
            <a:normAutofit/>
          </a:bodyPr>
          <a:lstStyle/>
          <a:p>
            <a:pPr>
              <a:buNone/>
            </a:pPr>
            <a:r>
              <a:rPr lang="en-US" dirty="0" smtClean="0">
                <a:solidFill>
                  <a:schemeClr val="bg1"/>
                </a:solidFill>
              </a:rPr>
              <a:t>   </a:t>
            </a:r>
          </a:p>
          <a:p>
            <a:pPr>
              <a:buNone/>
            </a:pPr>
            <a:endParaRPr lang="en-US" dirty="0" smtClean="0">
              <a:solidFill>
                <a:schemeClr val="bg1"/>
              </a:solidFill>
            </a:endParaRPr>
          </a:p>
          <a:p>
            <a:pPr>
              <a:buNone/>
            </a:pPr>
            <a:r>
              <a:rPr lang="en-US" dirty="0" smtClean="0">
                <a:solidFill>
                  <a:schemeClr val="bg1"/>
                </a:solidFill>
              </a:rPr>
              <a:t>   </a:t>
            </a:r>
          </a:p>
          <a:p>
            <a:pPr>
              <a:buNone/>
            </a:pPr>
            <a:r>
              <a:rPr lang="en-US" dirty="0" smtClean="0">
                <a:solidFill>
                  <a:schemeClr val="bg1"/>
                </a:solidFill>
              </a:rPr>
              <a:t>   </a:t>
            </a:r>
          </a:p>
        </p:txBody>
      </p:sp>
      <p:pic>
        <p:nvPicPr>
          <p:cNvPr id="4" name="Picture 4" descr="http://web2.iadfw.net/uthman/autop_tools_pix/autopsy_tools.jpg"/>
          <p:cNvPicPr>
            <a:picLocks noChangeAspect="1" noChangeArrowheads="1"/>
          </p:cNvPicPr>
          <p:nvPr/>
        </p:nvPicPr>
        <p:blipFill>
          <a:blip r:embed="rId2"/>
          <a:srcRect/>
          <a:stretch>
            <a:fillRect/>
          </a:stretch>
        </p:blipFill>
        <p:spPr bwMode="auto">
          <a:xfrm>
            <a:off x="914400" y="4989"/>
            <a:ext cx="8229600" cy="6853011"/>
          </a:xfrm>
          <a:prstGeom prst="rect">
            <a:avLst/>
          </a:prstGeom>
          <a:noFill/>
        </p:spPr>
      </p:pic>
      <p:sp>
        <p:nvSpPr>
          <p:cNvPr id="5" name="TextBox 4"/>
          <p:cNvSpPr txBox="1"/>
          <p:nvPr/>
        </p:nvSpPr>
        <p:spPr>
          <a:xfrm>
            <a:off x="228600" y="457200"/>
            <a:ext cx="381000" cy="5632311"/>
          </a:xfrm>
          <a:prstGeom prst="rect">
            <a:avLst/>
          </a:prstGeom>
          <a:noFill/>
        </p:spPr>
        <p:txBody>
          <a:bodyPr wrap="square" rtlCol="0">
            <a:spAutoFit/>
          </a:bodyPr>
          <a:lstStyle/>
          <a:p>
            <a:r>
              <a:rPr lang="en-US" sz="2000" b="1" dirty="0" smtClean="0">
                <a:solidFill>
                  <a:schemeClr val="bg1"/>
                </a:solidFill>
              </a:rPr>
              <a:t>TOO</a:t>
            </a:r>
          </a:p>
          <a:p>
            <a:r>
              <a:rPr lang="en-US" sz="2000" b="1" dirty="0" smtClean="0">
                <a:solidFill>
                  <a:schemeClr val="bg1"/>
                </a:solidFill>
              </a:rPr>
              <a:t>L</a:t>
            </a:r>
          </a:p>
          <a:p>
            <a:r>
              <a:rPr lang="en-US" sz="2000" b="1" dirty="0" smtClean="0">
                <a:solidFill>
                  <a:schemeClr val="bg1"/>
                </a:solidFill>
              </a:rPr>
              <a:t>S</a:t>
            </a:r>
          </a:p>
          <a:p>
            <a:endParaRPr lang="en-US" sz="2000" b="1" dirty="0" smtClean="0">
              <a:solidFill>
                <a:schemeClr val="bg1"/>
              </a:solidFill>
            </a:endParaRPr>
          </a:p>
          <a:p>
            <a:r>
              <a:rPr lang="en-US" sz="2000" b="1" dirty="0" smtClean="0">
                <a:solidFill>
                  <a:schemeClr val="bg1"/>
                </a:solidFill>
              </a:rPr>
              <a:t>O</a:t>
            </a:r>
          </a:p>
          <a:p>
            <a:r>
              <a:rPr lang="en-US" sz="2000" b="1" dirty="0" smtClean="0">
                <a:solidFill>
                  <a:schemeClr val="bg1"/>
                </a:solidFill>
              </a:rPr>
              <a:t>F</a:t>
            </a:r>
          </a:p>
          <a:p>
            <a:endParaRPr lang="en-US" sz="2000" b="1" dirty="0" smtClean="0">
              <a:solidFill>
                <a:schemeClr val="bg1"/>
              </a:solidFill>
            </a:endParaRPr>
          </a:p>
          <a:p>
            <a:r>
              <a:rPr lang="en-US" sz="2000" b="1" dirty="0" smtClean="0">
                <a:solidFill>
                  <a:schemeClr val="bg1"/>
                </a:solidFill>
              </a:rPr>
              <a:t>THE</a:t>
            </a:r>
          </a:p>
          <a:p>
            <a:endParaRPr lang="en-US" sz="2000" b="1" dirty="0" smtClean="0">
              <a:solidFill>
                <a:schemeClr val="bg1"/>
              </a:solidFill>
            </a:endParaRPr>
          </a:p>
          <a:p>
            <a:r>
              <a:rPr lang="en-US" sz="2000" b="1" dirty="0" smtClean="0">
                <a:solidFill>
                  <a:schemeClr val="bg1"/>
                </a:solidFill>
              </a:rPr>
              <a:t>TRADE</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autopsy-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5" name="Rectangle 3"/>
          <p:cNvSpPr>
            <a:spLocks noGrp="1" noChangeArrowheads="1"/>
          </p:cNvSpPr>
          <p:nvPr>
            <p:ph idx="1"/>
          </p:nvPr>
        </p:nvSpPr>
        <p:spPr>
          <a:xfrm>
            <a:off x="457200" y="1143000"/>
            <a:ext cx="8382000" cy="609600"/>
          </a:xfrm>
          <a:solidFill>
            <a:schemeClr val="bg1"/>
          </a:solidFill>
        </p:spPr>
        <p:txBody>
          <a:bodyPr>
            <a:normAutofit lnSpcReduction="10000"/>
          </a:bodyPr>
          <a:lstStyle/>
          <a:p>
            <a:r>
              <a:rPr lang="en-US" sz="3600" b="1" dirty="0">
                <a:solidFill>
                  <a:srgbClr val="00FF99"/>
                </a:solidFill>
                <a:effectLst>
                  <a:outerShdw blurRad="38100" dist="38100" dir="2700000" algn="tl">
                    <a:srgbClr val="000000">
                      <a:alpha val="43137"/>
                    </a:srgbClr>
                  </a:outerShdw>
                </a:effectLst>
              </a:rPr>
              <a:t>Dead body is now a piece of evidence</a:t>
            </a:r>
          </a:p>
          <a:p>
            <a:endParaRPr lang="en-US" sz="3600" b="1" dirty="0" smtClean="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a:p>
            <a:endParaRPr lang="en-US" sz="3600" b="1" dirty="0" smtClean="0">
              <a:effectLst>
                <a:outerShdw blurRad="38100" dist="38100" dir="2700000" algn="tl">
                  <a:srgbClr val="000000">
                    <a:alpha val="43137"/>
                  </a:srgbClr>
                </a:outerShdw>
              </a:effectLst>
            </a:endParaRPr>
          </a:p>
          <a:p>
            <a:endParaRPr lang="en-US" dirty="0"/>
          </a:p>
        </p:txBody>
      </p:sp>
      <p:sp>
        <p:nvSpPr>
          <p:cNvPr id="23554" name="Rectangle 2"/>
          <p:cNvSpPr>
            <a:spLocks noGrp="1" noChangeArrowheads="1"/>
          </p:cNvSpPr>
          <p:nvPr>
            <p:ph type="title"/>
          </p:nvPr>
        </p:nvSpPr>
        <p:spPr>
          <a:xfrm>
            <a:off x="228600" y="381000"/>
            <a:ext cx="2057400" cy="685800"/>
          </a:xfrm>
          <a:solidFill>
            <a:schemeClr val="bg1"/>
          </a:solidFill>
        </p:spPr>
        <p:txBody>
          <a:bodyPr>
            <a:normAutofit fontScale="90000"/>
          </a:bodyPr>
          <a:lstStyle/>
          <a:p>
            <a:r>
              <a:rPr lang="en-US" b="1" dirty="0">
                <a:solidFill>
                  <a:srgbClr val="FFFF00"/>
                </a:solidFill>
              </a:rPr>
              <a:t>Autopsy</a:t>
            </a:r>
          </a:p>
        </p:txBody>
      </p:sp>
      <p:pic>
        <p:nvPicPr>
          <p:cNvPr id="11266" name="Picture 2" descr="http://msnbcmedia2.msn.com/i/msnbc/Components/Art/DATELINE/070711/STG_MEGA_BodyEvidence_232p.jpg"/>
          <p:cNvPicPr>
            <a:picLocks noChangeAspect="1" noChangeArrowheads="1"/>
          </p:cNvPicPr>
          <p:nvPr/>
        </p:nvPicPr>
        <p:blipFill>
          <a:blip r:embed="rId3"/>
          <a:srcRect b="24203"/>
          <a:stretch>
            <a:fillRect/>
          </a:stretch>
        </p:blipFill>
        <p:spPr bwMode="auto">
          <a:xfrm>
            <a:off x="3200400" y="1752600"/>
            <a:ext cx="3276600" cy="880155"/>
          </a:xfrm>
          <a:prstGeom prst="rect">
            <a:avLst/>
          </a:prstGeom>
          <a:noFill/>
        </p:spPr>
      </p:pic>
      <p:sp>
        <p:nvSpPr>
          <p:cNvPr id="7" name="Rectangle 3"/>
          <p:cNvSpPr txBox="1">
            <a:spLocks noChangeArrowheads="1"/>
          </p:cNvSpPr>
          <p:nvPr/>
        </p:nvSpPr>
        <p:spPr>
          <a:xfrm>
            <a:off x="381000" y="5410200"/>
            <a:ext cx="8229600" cy="1219200"/>
          </a:xfrm>
          <a:prstGeom prst="rect">
            <a:avLst/>
          </a:prstGeom>
          <a:solidFill>
            <a:schemeClr val="bg1"/>
          </a:solidFill>
        </p:spPr>
        <p:txBody>
          <a:bodyPr vert="horz">
            <a:normAutofit fontScale="250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12800" b="1" i="0" u="none" strike="noStrike" kern="1200" cap="none" spc="0" normalizeH="0" baseline="0" noProof="0" dirty="0" smtClean="0">
                <a:ln>
                  <a:noFill/>
                </a:ln>
                <a:solidFill>
                  <a:srgbClr val="00FF99"/>
                </a:solidFill>
                <a:effectLst>
                  <a:outerShdw blurRad="38100" dist="38100" dir="2700000" algn="tl">
                    <a:srgbClr val="000000">
                      <a:alpha val="43137"/>
                    </a:srgbClr>
                  </a:outerShdw>
                </a:effectLst>
                <a:uLnTx/>
                <a:uFillTx/>
                <a:latin typeface="+mn-lt"/>
                <a:ea typeface="+mn-ea"/>
                <a:cs typeface="+mn-cs"/>
              </a:rPr>
              <a:t>M.E. examines </a:t>
            </a:r>
            <a:r>
              <a:rPr kumimoji="0" lang="en-US" sz="12800" b="1" i="0" u="none" strike="noStrike" kern="1200" cap="none" spc="0" normalizeH="0" baseline="0" noProof="0" dirty="0" smtClean="0">
                <a:ln>
                  <a:noFill/>
                </a:ln>
                <a:solidFill>
                  <a:srgbClr val="00FF99"/>
                </a:solidFill>
                <a:effectLst>
                  <a:outerShdw blurRad="38100" dist="38100" dir="2700000" algn="tl">
                    <a:srgbClr val="000000">
                      <a:alpha val="43137"/>
                    </a:srgbClr>
                  </a:outerShdw>
                </a:effectLst>
                <a:uLnTx/>
                <a:uFillTx/>
                <a:latin typeface="+mn-lt"/>
                <a:ea typeface="+mn-ea"/>
                <a:cs typeface="+mn-cs"/>
              </a:rPr>
              <a:t>the body </a:t>
            </a:r>
            <a:r>
              <a:rPr kumimoji="0" lang="en-US" sz="12800" b="1" i="0" u="none" strike="noStrike" kern="1200" cap="none" spc="0" normalizeH="0" baseline="0" noProof="0" dirty="0" smtClean="0">
                <a:ln>
                  <a:noFill/>
                </a:ln>
                <a:solidFill>
                  <a:srgbClr val="00FF99"/>
                </a:solidFill>
                <a:effectLst>
                  <a:outerShdw blurRad="38100" dist="38100" dir="2700000" algn="tl">
                    <a:srgbClr val="000000">
                      <a:alpha val="43137"/>
                    </a:srgbClr>
                  </a:outerShdw>
                </a:effectLst>
                <a:uLnTx/>
                <a:uFillTx/>
                <a:latin typeface="+mn-lt"/>
                <a:ea typeface="+mn-ea"/>
                <a:cs typeface="+mn-cs"/>
              </a:rPr>
              <a:t>externally and internally (usually 1 to 1.5 hours)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www.pathguy.com/autopsy.gif"/>
          <p:cNvPicPr>
            <a:picLocks noChangeAspect="1" noChangeArrowheads="1" noCrop="1"/>
          </p:cNvPicPr>
          <p:nvPr/>
        </p:nvPicPr>
        <p:blipFill>
          <a:blip r:embed="rId2"/>
          <a:srcRect/>
          <a:stretch>
            <a:fillRect/>
          </a:stretch>
        </p:blipFill>
        <p:spPr bwMode="auto">
          <a:xfrm>
            <a:off x="-25400" y="-19050"/>
            <a:ext cx="9169400" cy="6877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merrimysteries.com/tmm/images/kitpics/library.gif"/>
          <p:cNvPicPr>
            <a:picLocks noChangeAspect="1" noChangeArrowheads="1" noCrop="1"/>
          </p:cNvPicPr>
          <p:nvPr/>
        </p:nvPicPr>
        <p:blipFill>
          <a:blip r:embed="rId2"/>
          <a:srcRect/>
          <a:stretch>
            <a:fillRect/>
          </a:stretch>
        </p:blipFill>
        <p:spPr bwMode="auto">
          <a:xfrm>
            <a:off x="5105400" y="4724400"/>
            <a:ext cx="2362200" cy="2362200"/>
          </a:xfrm>
          <a:prstGeom prst="rect">
            <a:avLst/>
          </a:prstGeom>
          <a:noFill/>
        </p:spPr>
      </p:pic>
      <p:pic>
        <p:nvPicPr>
          <p:cNvPr id="7174" name="Picture 6" descr="http://www.fantasticfiction.co.uk/images/c0/c2053.jpg"/>
          <p:cNvPicPr>
            <a:picLocks noChangeAspect="1" noChangeArrowheads="1"/>
          </p:cNvPicPr>
          <p:nvPr/>
        </p:nvPicPr>
        <p:blipFill>
          <a:blip r:embed="rId3"/>
          <a:srcRect/>
          <a:stretch>
            <a:fillRect/>
          </a:stretch>
        </p:blipFill>
        <p:spPr bwMode="auto">
          <a:xfrm>
            <a:off x="5029200" y="-17361"/>
            <a:ext cx="4114800" cy="4817961"/>
          </a:xfrm>
          <a:prstGeom prst="rect">
            <a:avLst/>
          </a:prstGeom>
          <a:noFill/>
        </p:spPr>
      </p:pic>
      <p:pic>
        <p:nvPicPr>
          <p:cNvPr id="7172" name="Picture 4" descr="http://sherlockholmesbooks.net/wp-content/uploads/2008/02/arthur-conan-doyle.jpg"/>
          <p:cNvPicPr>
            <a:picLocks noChangeAspect="1" noChangeArrowheads="1"/>
          </p:cNvPicPr>
          <p:nvPr/>
        </p:nvPicPr>
        <p:blipFill>
          <a:blip r:embed="rId4"/>
          <a:srcRect/>
          <a:stretch>
            <a:fillRect/>
          </a:stretch>
        </p:blipFill>
        <p:spPr bwMode="auto">
          <a:xfrm>
            <a:off x="0" y="0"/>
            <a:ext cx="5105400" cy="7585166"/>
          </a:xfrm>
          <a:prstGeom prst="rect">
            <a:avLst/>
          </a:prstGeom>
          <a:noFill/>
        </p:spPr>
      </p:pic>
      <p:sp>
        <p:nvSpPr>
          <p:cNvPr id="27651" name="Rectangle 3"/>
          <p:cNvSpPr>
            <a:spLocks noGrp="1" noChangeArrowheads="1"/>
          </p:cNvSpPr>
          <p:nvPr>
            <p:ph idx="1"/>
          </p:nvPr>
        </p:nvSpPr>
        <p:spPr>
          <a:xfrm>
            <a:off x="0" y="3124200"/>
            <a:ext cx="8229600" cy="4572000"/>
          </a:xfrm>
        </p:spPr>
        <p:txBody>
          <a:bodyPr>
            <a:normAutofit/>
          </a:bodyPr>
          <a:lstStyle/>
          <a:p>
            <a:pPr>
              <a:buNone/>
            </a:pPr>
            <a:r>
              <a:rPr lang="en-US" sz="2800" dirty="0">
                <a:solidFill>
                  <a:srgbClr val="FFFF00"/>
                </a:solidFill>
              </a:rPr>
              <a:t> </a:t>
            </a:r>
            <a:r>
              <a:rPr lang="en-US" sz="2800" b="1" dirty="0">
                <a:solidFill>
                  <a:srgbClr val="FFFF00"/>
                </a:solidFill>
                <a:effectLst>
                  <a:outerShdw blurRad="38100" dist="38100" dir="2700000" algn="tl">
                    <a:srgbClr val="000000">
                      <a:alpha val="43137"/>
                    </a:srgbClr>
                  </a:outerShdw>
                </a:effectLst>
              </a:rPr>
              <a:t>Sir Arthur Conan Doyle –</a:t>
            </a:r>
          </a:p>
          <a:p>
            <a:r>
              <a:rPr lang="en-US" sz="2800" b="1" dirty="0">
                <a:effectLst>
                  <a:outerShdw blurRad="38100" dist="38100" dir="2700000" algn="tl">
                    <a:srgbClr val="000000">
                      <a:alpha val="43137"/>
                    </a:srgbClr>
                  </a:outerShdw>
                </a:effectLst>
              </a:rPr>
              <a:t> 19</a:t>
            </a:r>
            <a:r>
              <a:rPr lang="en-US" sz="2800" b="1" baseline="30000" dirty="0">
                <a:effectLst>
                  <a:outerShdw blurRad="38100" dist="38100" dir="2700000" algn="tl">
                    <a:srgbClr val="000000">
                      <a:alpha val="43137"/>
                    </a:srgbClr>
                  </a:outerShdw>
                </a:effectLst>
              </a:rPr>
              <a:t>th</a:t>
            </a:r>
            <a:r>
              <a:rPr lang="en-US" sz="2800" b="1" dirty="0">
                <a:effectLst>
                  <a:outerShdw blurRad="38100" dist="38100" dir="2700000" algn="tl">
                    <a:srgbClr val="000000">
                      <a:alpha val="43137"/>
                    </a:srgbClr>
                  </a:outerShdw>
                </a:effectLst>
              </a:rPr>
              <a:t> century </a:t>
            </a:r>
            <a:r>
              <a:rPr lang="en-US" sz="2800" b="1" dirty="0" smtClean="0">
                <a:effectLst>
                  <a:outerShdw blurRad="38100" dist="38100" dir="2700000" algn="tl">
                    <a:srgbClr val="000000">
                      <a:alpha val="43137"/>
                    </a:srgbClr>
                  </a:outerShdw>
                </a:effectLst>
              </a:rPr>
              <a:t>(1800’s</a:t>
            </a:r>
            <a:r>
              <a:rPr lang="en-US" sz="2800" b="1" dirty="0">
                <a:effectLst>
                  <a:outerShdw blurRad="38100" dist="38100" dir="2700000" algn="tl">
                    <a:srgbClr val="000000">
                      <a:alpha val="43137"/>
                    </a:srgbClr>
                  </a:outerShdw>
                </a:effectLst>
              </a:rPr>
              <a:t>)</a:t>
            </a:r>
          </a:p>
          <a:p>
            <a:r>
              <a:rPr lang="en-US" sz="2800" b="1" dirty="0">
                <a:effectLst>
                  <a:outerShdw blurRad="38100" dist="38100" dir="2700000" algn="tl">
                    <a:srgbClr val="000000">
                      <a:alpha val="43137"/>
                    </a:srgbClr>
                  </a:outerShdw>
                </a:effectLst>
              </a:rPr>
              <a:t> author of Sherlock Holmes</a:t>
            </a:r>
          </a:p>
          <a:p>
            <a:r>
              <a:rPr lang="en-US" sz="2800" b="1" dirty="0">
                <a:effectLst>
                  <a:outerShdw blurRad="38100" dist="38100" dir="2700000" algn="tl">
                    <a:srgbClr val="000000">
                      <a:alpha val="43137"/>
                    </a:srgbClr>
                  </a:outerShdw>
                </a:effectLst>
              </a:rPr>
              <a:t>First </a:t>
            </a:r>
            <a:r>
              <a:rPr lang="en-US" sz="2800" b="1" dirty="0" smtClean="0">
                <a:effectLst>
                  <a:outerShdw blurRad="38100" dist="38100" dir="2700000" algn="tl">
                    <a:srgbClr val="000000">
                      <a:alpha val="43137"/>
                    </a:srgbClr>
                  </a:outerShdw>
                </a:effectLst>
              </a:rPr>
              <a:t>to apply </a:t>
            </a:r>
            <a:r>
              <a:rPr lang="en-US" sz="2800" b="1" u="sng" dirty="0">
                <a:effectLst>
                  <a:outerShdw blurRad="38100" dist="38100" dir="2700000" algn="tl">
                    <a:srgbClr val="000000">
                      <a:alpha val="43137"/>
                    </a:srgbClr>
                  </a:outerShdw>
                </a:effectLst>
              </a:rPr>
              <a:t>serology</a:t>
            </a:r>
            <a:r>
              <a:rPr lang="en-US" sz="2800" b="1" dirty="0">
                <a:effectLst>
                  <a:outerShdw blurRad="38100" dist="38100" dir="2700000" algn="tl">
                    <a:srgbClr val="000000">
                      <a:alpha val="43137"/>
                    </a:srgbClr>
                  </a:outerShdw>
                </a:effectLst>
              </a:rPr>
              <a:t>, </a:t>
            </a:r>
          </a:p>
          <a:p>
            <a:pPr>
              <a:buFont typeface="Wingdings" pitchFamily="2" charset="2"/>
              <a:buNone/>
            </a:pP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ballistics</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fingerprinting</a:t>
            </a:r>
            <a:r>
              <a:rPr lang="en-US" sz="2800" b="1" dirty="0">
                <a:effectLst>
                  <a:outerShdw blurRad="38100" dist="38100" dir="2700000" algn="tl">
                    <a:srgbClr val="000000">
                      <a:alpha val="43137"/>
                    </a:srgbClr>
                  </a:outerShdw>
                </a:effectLst>
              </a:rPr>
              <a:t>, </a:t>
            </a:r>
          </a:p>
          <a:p>
            <a:pPr>
              <a:buFont typeface="Wingdings" pitchFamily="2" charset="2"/>
              <a:buNone/>
            </a:pP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document </a:t>
            </a:r>
            <a:r>
              <a:rPr lang="en-US" sz="2800" b="1" u="sng" dirty="0" smtClean="0">
                <a:effectLst>
                  <a:outerShdw blurRad="38100" dist="38100" dir="2700000" algn="tl">
                    <a:srgbClr val="000000">
                      <a:alpha val="43137"/>
                    </a:srgbClr>
                  </a:outerShdw>
                </a:effectLst>
              </a:rPr>
              <a:t>analysis </a:t>
            </a:r>
            <a:r>
              <a:rPr lang="en-US" sz="2800" b="1" dirty="0" smtClean="0">
                <a:effectLst>
                  <a:outerShdw blurRad="38100" dist="38100" dir="2700000" algn="tl">
                    <a:srgbClr val="000000">
                      <a:alpha val="43137"/>
                    </a:srgbClr>
                  </a:outerShdw>
                </a:effectLst>
              </a:rPr>
              <a:t>to </a:t>
            </a:r>
          </a:p>
          <a:p>
            <a:pPr>
              <a:buFont typeface="Wingdings" pitchFamily="2" charset="2"/>
              <a:buNone/>
            </a:pPr>
            <a:r>
              <a:rPr lang="en-US" sz="2800" b="1" dirty="0" smtClean="0">
                <a:effectLst>
                  <a:outerShdw blurRad="38100" dist="38100" dir="2700000" algn="tl">
                    <a:srgbClr val="000000">
                      <a:alpha val="43137"/>
                    </a:srgbClr>
                  </a:outerShdw>
                </a:effectLst>
              </a:rPr>
              <a:t>   investigations</a:t>
            </a:r>
            <a:endParaRPr lang="en-US" sz="2800" b="1" u="sng" dirty="0">
              <a:effectLst>
                <a:outerShdw blurRad="38100" dist="38100" dir="2700000" algn="tl">
                  <a:srgbClr val="000000">
                    <a:alpha val="43137"/>
                  </a:srgbClr>
                </a:outerShdw>
              </a:effectLst>
            </a:endParaRPr>
          </a:p>
        </p:txBody>
      </p:sp>
      <p:sp>
        <p:nvSpPr>
          <p:cNvPr id="27650" name="Rectangle 2"/>
          <p:cNvSpPr>
            <a:spLocks noGrp="1" noChangeArrowheads="1"/>
          </p:cNvSpPr>
          <p:nvPr>
            <p:ph type="title"/>
          </p:nvPr>
        </p:nvSpPr>
        <p:spPr>
          <a:xfrm>
            <a:off x="228600" y="228600"/>
            <a:ext cx="5791200" cy="533400"/>
          </a:xfrm>
          <a:solidFill>
            <a:schemeClr val="bg1"/>
          </a:solidFill>
        </p:spPr>
        <p:txBody>
          <a:bodyPr>
            <a:normAutofit fontScale="90000"/>
          </a:bodyPr>
          <a:lstStyle/>
          <a:p>
            <a:r>
              <a:rPr lang="en-US" sz="4000" b="1" dirty="0" smtClean="0">
                <a:solidFill>
                  <a:srgbClr val="FFC000"/>
                </a:solidFill>
              </a:rPr>
              <a:t>A Brief History </a:t>
            </a:r>
            <a:r>
              <a:rPr lang="en-US" sz="4000" b="1" dirty="0">
                <a:solidFill>
                  <a:srgbClr val="FFC000"/>
                </a:solidFill>
              </a:rPr>
              <a:t>of Forensics </a:t>
            </a:r>
          </a:p>
        </p:txBody>
      </p:sp>
      <p:pic>
        <p:nvPicPr>
          <p:cNvPr id="27653" name="Picture 5" descr="cornell_holmes_glass"/>
          <p:cNvPicPr>
            <a:picLocks noChangeAspect="1" noChangeArrowheads="1"/>
          </p:cNvPicPr>
          <p:nvPr/>
        </p:nvPicPr>
        <p:blipFill>
          <a:blip r:embed="rId5"/>
          <a:srcRect t="4805" b="11899"/>
          <a:stretch>
            <a:fillRect/>
          </a:stretch>
        </p:blipFill>
        <p:spPr bwMode="auto">
          <a:xfrm>
            <a:off x="7453994" y="4800600"/>
            <a:ext cx="1690006" cy="2057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5" descr="flatback"/>
          <p:cNvPicPr>
            <a:picLocks noChangeAspect="1" noChangeArrowheads="1"/>
          </p:cNvPicPr>
          <p:nvPr/>
        </p:nvPicPr>
        <p:blipFill>
          <a:blip r:embed="rId2"/>
          <a:srcRect l="2500" t="6666"/>
          <a:stretch>
            <a:fillRect/>
          </a:stretch>
        </p:blipFill>
        <p:spPr bwMode="auto">
          <a:xfrm>
            <a:off x="0" y="-52445"/>
            <a:ext cx="9144000" cy="691044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981200"/>
            <a:ext cx="8229600" cy="3581400"/>
          </a:xfrm>
        </p:spPr>
        <p:txBody>
          <a:bodyPr>
            <a:noAutofit/>
          </a:bodyPr>
          <a:lstStyle/>
          <a:p>
            <a:r>
              <a:rPr lang="en-US" sz="3200" dirty="0"/>
              <a:t>1)  Medical examiner is a coroner</a:t>
            </a:r>
          </a:p>
          <a:p>
            <a:r>
              <a:rPr lang="en-US" sz="3200" dirty="0"/>
              <a:t>2)  All deaths in Suffolk are reported</a:t>
            </a:r>
          </a:p>
          <a:p>
            <a:r>
              <a:rPr lang="en-US" sz="3200" dirty="0"/>
              <a:t>3)  Only violent deaths are investigated</a:t>
            </a:r>
          </a:p>
          <a:p>
            <a:r>
              <a:rPr lang="en-US" sz="3200" dirty="0"/>
              <a:t>4)  All bodies that come in are autopsied</a:t>
            </a:r>
          </a:p>
          <a:p>
            <a:pPr>
              <a:buFont typeface="Wingdings" pitchFamily="2" charset="2"/>
              <a:buNone/>
            </a:pPr>
            <a:r>
              <a:rPr lang="en-US" sz="3200" dirty="0"/>
              <a:t>          (4,537-</a:t>
            </a:r>
            <a:r>
              <a:rPr lang="en-US" sz="3200" dirty="0">
                <a:sym typeface="Wingdings" pitchFamily="2" charset="2"/>
              </a:rPr>
              <a:t>1,000)</a:t>
            </a:r>
            <a:endParaRPr lang="en-US" sz="3200" dirty="0"/>
          </a:p>
          <a:p>
            <a:r>
              <a:rPr lang="en-US" sz="3200" dirty="0"/>
              <a:t>5)  Each medical examiner gets assigned 1 </a:t>
            </a:r>
            <a:r>
              <a:rPr lang="en-US" sz="3200" dirty="0" smtClean="0"/>
              <a:t>        </a:t>
            </a:r>
          </a:p>
          <a:p>
            <a:pPr>
              <a:buNone/>
            </a:pPr>
            <a:r>
              <a:rPr lang="en-US" sz="3200" dirty="0" smtClean="0"/>
              <a:t>         body </a:t>
            </a:r>
            <a:r>
              <a:rPr lang="en-US" sz="3200" dirty="0"/>
              <a:t>per week</a:t>
            </a:r>
          </a:p>
        </p:txBody>
      </p:sp>
      <p:sp>
        <p:nvSpPr>
          <p:cNvPr id="24578" name="Rectangle 2"/>
          <p:cNvSpPr>
            <a:spLocks noGrp="1" noChangeArrowheads="1"/>
          </p:cNvSpPr>
          <p:nvPr>
            <p:ph type="title"/>
          </p:nvPr>
        </p:nvSpPr>
        <p:spPr>
          <a:xfrm>
            <a:off x="457200" y="762000"/>
            <a:ext cx="8229600" cy="1219200"/>
          </a:xfrm>
        </p:spPr>
        <p:txBody>
          <a:bodyPr>
            <a:normAutofit fontScale="90000"/>
          </a:bodyPr>
          <a:lstStyle/>
          <a:p>
            <a:r>
              <a:rPr lang="en-US" sz="4000" b="1" dirty="0">
                <a:solidFill>
                  <a:srgbClr val="FFFF00"/>
                </a:solidFill>
              </a:rPr>
              <a:t>10 myths about the medical examiner’s office (courtesy of S.C. Chief Medical Examiner)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579">
                                            <p:txEl>
                                              <p:pRg st="0" end="0"/>
                                            </p:txEl>
                                          </p:spTgt>
                                        </p:tgtEl>
                                        <p:attrNameLst>
                                          <p:attrName>ppt_x</p:attrName>
                                        </p:attrNameLst>
                                      </p:cBhvr>
                                    </p:anim>
                                    <p:anim from="0" to="-1.0" calcmode="lin" valueType="num">
                                      <p:cBhvr>
                                        <p:cTn id="8" dur="200" decel="50000" autoRev="1" fill="hold">
                                          <p:stCondLst>
                                            <p:cond delay="600"/>
                                          </p:stCondLst>
                                        </p:cTn>
                                        <p:tgtEl>
                                          <p:spTgt spid="24579">
                                            <p:txEl>
                                              <p:pRg st="0" end="0"/>
                                            </p:txEl>
                                          </p:spTgt>
                                        </p:tgtEl>
                                        <p:attrNameLst>
                                          <p:attrName>xshear</p:attrName>
                                        </p:attrNameLst>
                                      </p:cBhvr>
                                    </p:anim>
                                    <p:animScale>
                                      <p:cBhvr>
                                        <p:cTn id="9" dur="200" decel="100000" autoRev="1" fill="hold">
                                          <p:stCondLst>
                                            <p:cond delay="600"/>
                                          </p:stCondLst>
                                        </p:cTn>
                                        <p:tgtEl>
                                          <p:spTgt spid="24579">
                                            <p:txEl>
                                              <p:pRg st="0" end="0"/>
                                            </p:txEl>
                                          </p:spTgt>
                                        </p:tgtEl>
                                      </p:cBhvr>
                                      <p:from x="100000" y="100000"/>
                                      <p:to x="80000" y="100000"/>
                                    </p:animScale>
                                    <p:anim by="(#ppt_h/3+#ppt_w*0.1)" calcmode="lin" valueType="num">
                                      <p:cBhvr additive="sum">
                                        <p:cTn id="10" dur="200" decel="100000" autoRev="1" fill="hold">
                                          <p:stCondLst>
                                            <p:cond delay="600"/>
                                          </p:stCondLst>
                                        </p:cTn>
                                        <p:tgtEl>
                                          <p:spTgt spid="24579">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4579">
                                            <p:txEl>
                                              <p:pRg st="1" end="1"/>
                                            </p:txEl>
                                          </p:spTgt>
                                        </p:tgtEl>
                                        <p:attrNameLst>
                                          <p:attrName>ppt_x</p:attrName>
                                        </p:attrNameLst>
                                      </p:cBhvr>
                                    </p:anim>
                                    <p:anim from="0" to="-1.0" calcmode="lin" valueType="num">
                                      <p:cBhvr>
                                        <p:cTn id="16" dur="200" decel="50000" autoRev="1" fill="hold">
                                          <p:stCondLst>
                                            <p:cond delay="600"/>
                                          </p:stCondLst>
                                        </p:cTn>
                                        <p:tgtEl>
                                          <p:spTgt spid="24579">
                                            <p:txEl>
                                              <p:pRg st="1" end="1"/>
                                            </p:txEl>
                                          </p:spTgt>
                                        </p:tgtEl>
                                        <p:attrNameLst>
                                          <p:attrName>xshear</p:attrName>
                                        </p:attrNameLst>
                                      </p:cBhvr>
                                    </p:anim>
                                    <p:animScale>
                                      <p:cBhvr>
                                        <p:cTn id="17" dur="200" decel="100000" autoRev="1" fill="hold">
                                          <p:stCondLst>
                                            <p:cond delay="600"/>
                                          </p:stCondLst>
                                        </p:cTn>
                                        <p:tgtEl>
                                          <p:spTgt spid="24579">
                                            <p:txEl>
                                              <p:pRg st="1" end="1"/>
                                            </p:txEl>
                                          </p:spTgt>
                                        </p:tgtEl>
                                      </p:cBhvr>
                                      <p:from x="100000" y="100000"/>
                                      <p:to x="80000" y="100000"/>
                                    </p:animScale>
                                    <p:anim by="(#ppt_h/3+#ppt_w*0.1)" calcmode="lin" valueType="num">
                                      <p:cBhvr additive="sum">
                                        <p:cTn id="18" dur="200" decel="100000" autoRev="1" fill="hold">
                                          <p:stCondLst>
                                            <p:cond delay="600"/>
                                          </p:stCondLst>
                                        </p:cTn>
                                        <p:tgtEl>
                                          <p:spTgt spid="24579">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2457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24579">
                                            <p:txEl>
                                              <p:pRg st="2" end="2"/>
                                            </p:txEl>
                                          </p:spTgt>
                                        </p:tgtEl>
                                        <p:attrNameLst>
                                          <p:attrName>ppt_x</p:attrName>
                                        </p:attrNameLst>
                                      </p:cBhvr>
                                    </p:anim>
                                    <p:anim from="0" to="-1.0" calcmode="lin" valueType="num">
                                      <p:cBhvr>
                                        <p:cTn id="24" dur="200" decel="50000" autoRev="1" fill="hold">
                                          <p:stCondLst>
                                            <p:cond delay="600"/>
                                          </p:stCondLst>
                                        </p:cTn>
                                        <p:tgtEl>
                                          <p:spTgt spid="24579">
                                            <p:txEl>
                                              <p:pRg st="2" end="2"/>
                                            </p:txEl>
                                          </p:spTgt>
                                        </p:tgtEl>
                                        <p:attrNameLst>
                                          <p:attrName>xshear</p:attrName>
                                        </p:attrNameLst>
                                      </p:cBhvr>
                                    </p:anim>
                                    <p:animScale>
                                      <p:cBhvr>
                                        <p:cTn id="25" dur="200" decel="100000" autoRev="1" fill="hold">
                                          <p:stCondLst>
                                            <p:cond delay="600"/>
                                          </p:stCondLst>
                                        </p:cTn>
                                        <p:tgtEl>
                                          <p:spTgt spid="24579">
                                            <p:txEl>
                                              <p:pRg st="2" end="2"/>
                                            </p:txEl>
                                          </p:spTgt>
                                        </p:tgtEl>
                                      </p:cBhvr>
                                      <p:from x="100000" y="100000"/>
                                      <p:to x="80000" y="100000"/>
                                    </p:animScale>
                                    <p:anim by="(#ppt_h/3+#ppt_w*0.1)" calcmode="lin" valueType="num">
                                      <p:cBhvr additive="sum">
                                        <p:cTn id="26" dur="200" decel="100000" autoRev="1" fill="hold">
                                          <p:stCondLst>
                                            <p:cond delay="600"/>
                                          </p:stCondLst>
                                        </p:cTn>
                                        <p:tgtEl>
                                          <p:spTgt spid="24579">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24579">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24579">
                                            <p:txEl>
                                              <p:pRg st="3" end="3"/>
                                            </p:txEl>
                                          </p:spTgt>
                                        </p:tgtEl>
                                        <p:attrNameLst>
                                          <p:attrName>ppt_x</p:attrName>
                                        </p:attrNameLst>
                                      </p:cBhvr>
                                    </p:anim>
                                    <p:anim from="0" to="-1.0" calcmode="lin" valueType="num">
                                      <p:cBhvr>
                                        <p:cTn id="32" dur="200" decel="50000" autoRev="1" fill="hold">
                                          <p:stCondLst>
                                            <p:cond delay="600"/>
                                          </p:stCondLst>
                                        </p:cTn>
                                        <p:tgtEl>
                                          <p:spTgt spid="24579">
                                            <p:txEl>
                                              <p:pRg st="3" end="3"/>
                                            </p:txEl>
                                          </p:spTgt>
                                        </p:tgtEl>
                                        <p:attrNameLst>
                                          <p:attrName>xshear</p:attrName>
                                        </p:attrNameLst>
                                      </p:cBhvr>
                                    </p:anim>
                                    <p:animScale>
                                      <p:cBhvr>
                                        <p:cTn id="33" dur="200" decel="100000" autoRev="1" fill="hold">
                                          <p:stCondLst>
                                            <p:cond delay="600"/>
                                          </p:stCondLst>
                                        </p:cTn>
                                        <p:tgtEl>
                                          <p:spTgt spid="24579">
                                            <p:txEl>
                                              <p:pRg st="3" end="3"/>
                                            </p:txEl>
                                          </p:spTgt>
                                        </p:tgtEl>
                                      </p:cBhvr>
                                      <p:from x="100000" y="100000"/>
                                      <p:to x="80000" y="100000"/>
                                    </p:animScale>
                                    <p:anim by="(#ppt_h/3+#ppt_w*0.1)" calcmode="lin" valueType="num">
                                      <p:cBhvr additive="sum">
                                        <p:cTn id="34" dur="200" decel="100000" autoRev="1" fill="hold">
                                          <p:stCondLst>
                                            <p:cond delay="600"/>
                                          </p:stCondLst>
                                        </p:cTn>
                                        <p:tgtEl>
                                          <p:spTgt spid="24579">
                                            <p:txEl>
                                              <p:pRg st="3" end="3"/>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4579">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24579">
                                            <p:txEl>
                                              <p:pRg st="4" end="4"/>
                                            </p:txEl>
                                          </p:spTgt>
                                        </p:tgtEl>
                                        <p:attrNameLst>
                                          <p:attrName>ppt_x</p:attrName>
                                        </p:attrNameLst>
                                      </p:cBhvr>
                                    </p:anim>
                                    <p:anim from="0" to="-1.0" calcmode="lin" valueType="num">
                                      <p:cBhvr>
                                        <p:cTn id="38" dur="200" decel="50000" autoRev="1" fill="hold">
                                          <p:stCondLst>
                                            <p:cond delay="600"/>
                                          </p:stCondLst>
                                        </p:cTn>
                                        <p:tgtEl>
                                          <p:spTgt spid="24579">
                                            <p:txEl>
                                              <p:pRg st="4" end="4"/>
                                            </p:txEl>
                                          </p:spTgt>
                                        </p:tgtEl>
                                        <p:attrNameLst>
                                          <p:attrName>xshear</p:attrName>
                                        </p:attrNameLst>
                                      </p:cBhvr>
                                    </p:anim>
                                    <p:animScale>
                                      <p:cBhvr>
                                        <p:cTn id="39" dur="200" decel="100000" autoRev="1" fill="hold">
                                          <p:stCondLst>
                                            <p:cond delay="600"/>
                                          </p:stCondLst>
                                        </p:cTn>
                                        <p:tgtEl>
                                          <p:spTgt spid="24579">
                                            <p:txEl>
                                              <p:pRg st="4" end="4"/>
                                            </p:txEl>
                                          </p:spTgt>
                                        </p:tgtEl>
                                      </p:cBhvr>
                                      <p:from x="100000" y="100000"/>
                                      <p:to x="80000" y="100000"/>
                                    </p:animScale>
                                    <p:anim by="(#ppt_h/3+#ppt_w*0.1)" calcmode="lin" valueType="num">
                                      <p:cBhvr additive="sum">
                                        <p:cTn id="40" dur="200" decel="100000" autoRev="1" fill="hold">
                                          <p:stCondLst>
                                            <p:cond delay="600"/>
                                          </p:stCondLst>
                                        </p:cTn>
                                        <p:tgtEl>
                                          <p:spTgt spid="24579">
                                            <p:txEl>
                                              <p:pRg st="4" end="4"/>
                                            </p:txEl>
                                          </p:spTgt>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24579">
                                            <p:txEl>
                                              <p:pRg st="5" end="5"/>
                                            </p:txEl>
                                          </p:spTgt>
                                        </p:tgtEl>
                                        <p:attrNameLst>
                                          <p:attrName>style.visibility</p:attrName>
                                        </p:attrNameLst>
                                      </p:cBhvr>
                                      <p:to>
                                        <p:strVal val="visible"/>
                                      </p:to>
                                    </p:set>
                                    <p:anim from="(-#ppt_w/2)" to="(#ppt_x)" calcmode="lin" valueType="num">
                                      <p:cBhvr>
                                        <p:cTn id="45" dur="600" fill="hold">
                                          <p:stCondLst>
                                            <p:cond delay="0"/>
                                          </p:stCondLst>
                                        </p:cTn>
                                        <p:tgtEl>
                                          <p:spTgt spid="24579">
                                            <p:txEl>
                                              <p:pRg st="5" end="5"/>
                                            </p:txEl>
                                          </p:spTgt>
                                        </p:tgtEl>
                                        <p:attrNameLst>
                                          <p:attrName>ppt_x</p:attrName>
                                        </p:attrNameLst>
                                      </p:cBhvr>
                                    </p:anim>
                                    <p:anim from="0" to="-1.0" calcmode="lin" valueType="num">
                                      <p:cBhvr>
                                        <p:cTn id="46" dur="200" decel="50000" autoRev="1" fill="hold">
                                          <p:stCondLst>
                                            <p:cond delay="600"/>
                                          </p:stCondLst>
                                        </p:cTn>
                                        <p:tgtEl>
                                          <p:spTgt spid="24579">
                                            <p:txEl>
                                              <p:pRg st="5" end="5"/>
                                            </p:txEl>
                                          </p:spTgt>
                                        </p:tgtEl>
                                        <p:attrNameLst>
                                          <p:attrName>xshear</p:attrName>
                                        </p:attrNameLst>
                                      </p:cBhvr>
                                    </p:anim>
                                    <p:animScale>
                                      <p:cBhvr>
                                        <p:cTn id="47" dur="200" decel="100000" autoRev="1" fill="hold">
                                          <p:stCondLst>
                                            <p:cond delay="600"/>
                                          </p:stCondLst>
                                        </p:cTn>
                                        <p:tgtEl>
                                          <p:spTgt spid="24579">
                                            <p:txEl>
                                              <p:pRg st="5" end="5"/>
                                            </p:txEl>
                                          </p:spTgt>
                                        </p:tgtEl>
                                      </p:cBhvr>
                                      <p:from x="100000" y="100000"/>
                                      <p:to x="80000" y="100000"/>
                                    </p:animScale>
                                    <p:anim by="(#ppt_h/3+#ppt_w*0.1)" calcmode="lin" valueType="num">
                                      <p:cBhvr additive="sum">
                                        <p:cTn id="48" dur="200" decel="100000" autoRev="1" fill="hold">
                                          <p:stCondLst>
                                            <p:cond delay="600"/>
                                          </p:stCondLst>
                                        </p:cTn>
                                        <p:tgtEl>
                                          <p:spTgt spid="24579">
                                            <p:txEl>
                                              <p:pRg st="5" end="5"/>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24579">
                                            <p:txEl>
                                              <p:pRg st="6" end="6"/>
                                            </p:txEl>
                                          </p:spTgt>
                                        </p:tgtEl>
                                        <p:attrNameLst>
                                          <p:attrName>style.visibility</p:attrName>
                                        </p:attrNameLst>
                                      </p:cBhvr>
                                      <p:to>
                                        <p:strVal val="visible"/>
                                      </p:to>
                                    </p:set>
                                    <p:anim from="(-#ppt_w/2)" to="(#ppt_x)" calcmode="lin" valueType="num">
                                      <p:cBhvr>
                                        <p:cTn id="51" dur="600" fill="hold">
                                          <p:stCondLst>
                                            <p:cond delay="0"/>
                                          </p:stCondLst>
                                        </p:cTn>
                                        <p:tgtEl>
                                          <p:spTgt spid="24579">
                                            <p:txEl>
                                              <p:pRg st="6" end="6"/>
                                            </p:txEl>
                                          </p:spTgt>
                                        </p:tgtEl>
                                        <p:attrNameLst>
                                          <p:attrName>ppt_x</p:attrName>
                                        </p:attrNameLst>
                                      </p:cBhvr>
                                    </p:anim>
                                    <p:anim from="0" to="-1.0" calcmode="lin" valueType="num">
                                      <p:cBhvr>
                                        <p:cTn id="52" dur="200" decel="50000" autoRev="1" fill="hold">
                                          <p:stCondLst>
                                            <p:cond delay="600"/>
                                          </p:stCondLst>
                                        </p:cTn>
                                        <p:tgtEl>
                                          <p:spTgt spid="24579">
                                            <p:txEl>
                                              <p:pRg st="6" end="6"/>
                                            </p:txEl>
                                          </p:spTgt>
                                        </p:tgtEl>
                                        <p:attrNameLst>
                                          <p:attrName>xshear</p:attrName>
                                        </p:attrNameLst>
                                      </p:cBhvr>
                                    </p:anim>
                                    <p:animScale>
                                      <p:cBhvr>
                                        <p:cTn id="53" dur="200" decel="100000" autoRev="1" fill="hold">
                                          <p:stCondLst>
                                            <p:cond delay="600"/>
                                          </p:stCondLst>
                                        </p:cTn>
                                        <p:tgtEl>
                                          <p:spTgt spid="24579">
                                            <p:txEl>
                                              <p:pRg st="6" end="6"/>
                                            </p:txEl>
                                          </p:spTgt>
                                        </p:tgtEl>
                                      </p:cBhvr>
                                      <p:from x="100000" y="100000"/>
                                      <p:to x="80000" y="100000"/>
                                    </p:animScale>
                                    <p:anim by="(#ppt_h/3+#ppt_w*0.1)" calcmode="lin" valueType="num">
                                      <p:cBhvr additive="sum">
                                        <p:cTn id="54" dur="200" decel="100000" autoRev="1" fill="hold">
                                          <p:stCondLst>
                                            <p:cond delay="600"/>
                                          </p:stCondLst>
                                        </p:cTn>
                                        <p:tgtEl>
                                          <p:spTgt spid="24579">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1981200"/>
            <a:ext cx="8229600" cy="4495800"/>
          </a:xfrm>
        </p:spPr>
        <p:txBody>
          <a:bodyPr>
            <a:normAutofit/>
          </a:bodyPr>
          <a:lstStyle/>
          <a:p>
            <a:pPr>
              <a:lnSpc>
                <a:spcPct val="90000"/>
              </a:lnSpc>
            </a:pPr>
            <a:r>
              <a:rPr lang="en-US" sz="3200" dirty="0"/>
              <a:t>6) Each medical examiner has 1 assistant</a:t>
            </a:r>
          </a:p>
          <a:p>
            <a:pPr>
              <a:lnSpc>
                <a:spcPct val="90000"/>
              </a:lnSpc>
            </a:pPr>
            <a:r>
              <a:rPr lang="en-US" sz="3200" dirty="0"/>
              <a:t>7) Our “patients” do not talk to us</a:t>
            </a:r>
          </a:p>
          <a:p>
            <a:pPr>
              <a:lnSpc>
                <a:spcPct val="90000"/>
              </a:lnSpc>
            </a:pPr>
            <a:r>
              <a:rPr lang="en-US" sz="3200" dirty="0"/>
              <a:t>8) Examination of the body tells you     </a:t>
            </a:r>
          </a:p>
          <a:p>
            <a:pPr>
              <a:lnSpc>
                <a:spcPct val="90000"/>
              </a:lnSpc>
              <a:buFont typeface="Wingdings" pitchFamily="2" charset="2"/>
              <a:buNone/>
            </a:pPr>
            <a:r>
              <a:rPr lang="en-US" sz="3200" dirty="0"/>
              <a:t>        everything you need to know</a:t>
            </a:r>
          </a:p>
          <a:p>
            <a:pPr>
              <a:lnSpc>
                <a:spcPct val="90000"/>
              </a:lnSpc>
            </a:pPr>
            <a:r>
              <a:rPr lang="en-US" sz="3200" dirty="0"/>
              <a:t>9) Autopsy interferes with viewing at the     </a:t>
            </a:r>
          </a:p>
          <a:p>
            <a:pPr>
              <a:lnSpc>
                <a:spcPct val="90000"/>
              </a:lnSpc>
              <a:buFont typeface="Wingdings" pitchFamily="2" charset="2"/>
              <a:buNone/>
            </a:pPr>
            <a:r>
              <a:rPr lang="en-US" sz="3200" dirty="0"/>
              <a:t>        wake and will cause a delay</a:t>
            </a:r>
          </a:p>
          <a:p>
            <a:pPr>
              <a:lnSpc>
                <a:spcPct val="90000"/>
              </a:lnSpc>
            </a:pPr>
            <a:r>
              <a:rPr lang="en-US" sz="3200" dirty="0"/>
              <a:t>10) M.E.s are emotionally imbalanced, </a:t>
            </a:r>
          </a:p>
          <a:p>
            <a:pPr>
              <a:lnSpc>
                <a:spcPct val="90000"/>
              </a:lnSpc>
              <a:buFont typeface="Wingdings" pitchFamily="2" charset="2"/>
              <a:buNone/>
            </a:pPr>
            <a:r>
              <a:rPr lang="en-US" sz="3200" dirty="0"/>
              <a:t>         demoralized, and depressed a lot</a:t>
            </a:r>
          </a:p>
        </p:txBody>
      </p:sp>
      <p:sp>
        <p:nvSpPr>
          <p:cNvPr id="25602" name="Rectangle 2"/>
          <p:cNvSpPr>
            <a:spLocks noGrp="1" noChangeArrowheads="1"/>
          </p:cNvSpPr>
          <p:nvPr>
            <p:ph type="title"/>
          </p:nvPr>
        </p:nvSpPr>
        <p:spPr>
          <a:xfrm>
            <a:off x="457200" y="685800"/>
            <a:ext cx="8229600" cy="1219200"/>
          </a:xfrm>
        </p:spPr>
        <p:txBody>
          <a:bodyPr>
            <a:normAutofit fontScale="90000"/>
          </a:bodyPr>
          <a:lstStyle/>
          <a:p>
            <a:r>
              <a:rPr lang="en-US" sz="4000" b="1" dirty="0">
                <a:solidFill>
                  <a:srgbClr val="FFFF00"/>
                </a:solidFill>
              </a:rPr>
              <a:t>10 myths about the medical examiner’s office (courtesy of S.C. Chief Medical Examiner)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5603">
                                            <p:txEl>
                                              <p:pRg st="0" end="0"/>
                                            </p:txEl>
                                          </p:spTgt>
                                        </p:tgtEl>
                                        <p:attrNameLst>
                                          <p:attrName>ppt_x</p:attrName>
                                        </p:attrNameLst>
                                      </p:cBhvr>
                                    </p:anim>
                                    <p:anim from="0" to="-1.0" calcmode="lin" valueType="num">
                                      <p:cBhvr>
                                        <p:cTn id="8" dur="200" decel="50000" autoRev="1" fill="hold">
                                          <p:stCondLst>
                                            <p:cond delay="600"/>
                                          </p:stCondLst>
                                        </p:cTn>
                                        <p:tgtEl>
                                          <p:spTgt spid="25603">
                                            <p:txEl>
                                              <p:pRg st="0" end="0"/>
                                            </p:txEl>
                                          </p:spTgt>
                                        </p:tgtEl>
                                        <p:attrNameLst>
                                          <p:attrName>xshear</p:attrName>
                                        </p:attrNameLst>
                                      </p:cBhvr>
                                    </p:anim>
                                    <p:animScale>
                                      <p:cBhvr>
                                        <p:cTn id="9" dur="200" decel="100000" autoRev="1" fill="hold">
                                          <p:stCondLst>
                                            <p:cond delay="600"/>
                                          </p:stCondLst>
                                        </p:cTn>
                                        <p:tgtEl>
                                          <p:spTgt spid="25603">
                                            <p:txEl>
                                              <p:pRg st="0" end="0"/>
                                            </p:txEl>
                                          </p:spTgt>
                                        </p:tgtEl>
                                      </p:cBhvr>
                                      <p:from x="100000" y="100000"/>
                                      <p:to x="80000" y="100000"/>
                                    </p:animScale>
                                    <p:anim by="(#ppt_h/3+#ppt_w*0.1)" calcmode="lin" valueType="num">
                                      <p:cBhvr additive="sum">
                                        <p:cTn id="10" dur="200" decel="100000" autoRev="1" fill="hold">
                                          <p:stCondLst>
                                            <p:cond delay="600"/>
                                          </p:stCondLst>
                                        </p:cTn>
                                        <p:tgtEl>
                                          <p:spTgt spid="2560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5603">
                                            <p:txEl>
                                              <p:pRg st="1" end="1"/>
                                            </p:txEl>
                                          </p:spTgt>
                                        </p:tgtEl>
                                        <p:attrNameLst>
                                          <p:attrName>ppt_x</p:attrName>
                                        </p:attrNameLst>
                                      </p:cBhvr>
                                    </p:anim>
                                    <p:anim from="0" to="-1.0" calcmode="lin" valueType="num">
                                      <p:cBhvr>
                                        <p:cTn id="16" dur="200" decel="50000" autoRev="1" fill="hold">
                                          <p:stCondLst>
                                            <p:cond delay="600"/>
                                          </p:stCondLst>
                                        </p:cTn>
                                        <p:tgtEl>
                                          <p:spTgt spid="25603">
                                            <p:txEl>
                                              <p:pRg st="1" end="1"/>
                                            </p:txEl>
                                          </p:spTgt>
                                        </p:tgtEl>
                                        <p:attrNameLst>
                                          <p:attrName>xshear</p:attrName>
                                        </p:attrNameLst>
                                      </p:cBhvr>
                                    </p:anim>
                                    <p:animScale>
                                      <p:cBhvr>
                                        <p:cTn id="17" dur="200" decel="100000" autoRev="1" fill="hold">
                                          <p:stCondLst>
                                            <p:cond delay="600"/>
                                          </p:stCondLst>
                                        </p:cTn>
                                        <p:tgtEl>
                                          <p:spTgt spid="25603">
                                            <p:txEl>
                                              <p:pRg st="1" end="1"/>
                                            </p:txEl>
                                          </p:spTgt>
                                        </p:tgtEl>
                                      </p:cBhvr>
                                      <p:from x="100000" y="100000"/>
                                      <p:to x="80000" y="100000"/>
                                    </p:animScale>
                                    <p:anim by="(#ppt_h/3+#ppt_w*0.1)" calcmode="lin" valueType="num">
                                      <p:cBhvr additive="sum">
                                        <p:cTn id="18" dur="200" decel="100000" autoRev="1" fill="hold">
                                          <p:stCondLst>
                                            <p:cond delay="600"/>
                                          </p:stCondLst>
                                        </p:cTn>
                                        <p:tgtEl>
                                          <p:spTgt spid="2560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25603">
                                            <p:txEl>
                                              <p:pRg st="2" end="2"/>
                                            </p:txEl>
                                          </p:spTgt>
                                        </p:tgtEl>
                                        <p:attrNameLst>
                                          <p:attrName>ppt_x</p:attrName>
                                        </p:attrNameLst>
                                      </p:cBhvr>
                                    </p:anim>
                                    <p:anim from="0" to="-1.0" calcmode="lin" valueType="num">
                                      <p:cBhvr>
                                        <p:cTn id="24" dur="200" decel="50000" autoRev="1" fill="hold">
                                          <p:stCondLst>
                                            <p:cond delay="600"/>
                                          </p:stCondLst>
                                        </p:cTn>
                                        <p:tgtEl>
                                          <p:spTgt spid="25603">
                                            <p:txEl>
                                              <p:pRg st="2" end="2"/>
                                            </p:txEl>
                                          </p:spTgt>
                                        </p:tgtEl>
                                        <p:attrNameLst>
                                          <p:attrName>xshear</p:attrName>
                                        </p:attrNameLst>
                                      </p:cBhvr>
                                    </p:anim>
                                    <p:animScale>
                                      <p:cBhvr>
                                        <p:cTn id="25" dur="200" decel="100000" autoRev="1" fill="hold">
                                          <p:stCondLst>
                                            <p:cond delay="600"/>
                                          </p:stCondLst>
                                        </p:cTn>
                                        <p:tgtEl>
                                          <p:spTgt spid="25603">
                                            <p:txEl>
                                              <p:pRg st="2" end="2"/>
                                            </p:txEl>
                                          </p:spTgt>
                                        </p:tgtEl>
                                      </p:cBhvr>
                                      <p:from x="100000" y="100000"/>
                                      <p:to x="80000" y="100000"/>
                                    </p:animScale>
                                    <p:anim by="(#ppt_h/3+#ppt_w*0.1)" calcmode="lin" valueType="num">
                                      <p:cBhvr additive="sum">
                                        <p:cTn id="26" dur="200" decel="100000" autoRev="1" fill="hold">
                                          <p:stCondLst>
                                            <p:cond delay="600"/>
                                          </p:stCondLst>
                                        </p:cTn>
                                        <p:tgtEl>
                                          <p:spTgt spid="25603">
                                            <p:txEl>
                                              <p:pRg st="2" end="2"/>
                                            </p:txEl>
                                          </p:spTgt>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25603">
                                            <p:txEl>
                                              <p:pRg st="3" end="3"/>
                                            </p:txEl>
                                          </p:spTgt>
                                        </p:tgtEl>
                                        <p:attrNameLst>
                                          <p:attrName>style.visibility</p:attrName>
                                        </p:attrNameLst>
                                      </p:cBhvr>
                                      <p:to>
                                        <p:strVal val="visible"/>
                                      </p:to>
                                    </p:set>
                                    <p:anim from="(-#ppt_w/2)" to="(#ppt_x)" calcmode="lin" valueType="num">
                                      <p:cBhvr>
                                        <p:cTn id="29" dur="600" fill="hold">
                                          <p:stCondLst>
                                            <p:cond delay="0"/>
                                          </p:stCondLst>
                                        </p:cTn>
                                        <p:tgtEl>
                                          <p:spTgt spid="25603">
                                            <p:txEl>
                                              <p:pRg st="3" end="3"/>
                                            </p:txEl>
                                          </p:spTgt>
                                        </p:tgtEl>
                                        <p:attrNameLst>
                                          <p:attrName>ppt_x</p:attrName>
                                        </p:attrNameLst>
                                      </p:cBhvr>
                                    </p:anim>
                                    <p:anim from="0" to="-1.0" calcmode="lin" valueType="num">
                                      <p:cBhvr>
                                        <p:cTn id="30" dur="200" decel="50000" autoRev="1" fill="hold">
                                          <p:stCondLst>
                                            <p:cond delay="600"/>
                                          </p:stCondLst>
                                        </p:cTn>
                                        <p:tgtEl>
                                          <p:spTgt spid="25603">
                                            <p:txEl>
                                              <p:pRg st="3" end="3"/>
                                            </p:txEl>
                                          </p:spTgt>
                                        </p:tgtEl>
                                        <p:attrNameLst>
                                          <p:attrName>xshear</p:attrName>
                                        </p:attrNameLst>
                                      </p:cBhvr>
                                    </p:anim>
                                    <p:animScale>
                                      <p:cBhvr>
                                        <p:cTn id="31" dur="200" decel="100000" autoRev="1" fill="hold">
                                          <p:stCondLst>
                                            <p:cond delay="600"/>
                                          </p:stCondLst>
                                        </p:cTn>
                                        <p:tgtEl>
                                          <p:spTgt spid="25603">
                                            <p:txEl>
                                              <p:pRg st="3" end="3"/>
                                            </p:txEl>
                                          </p:spTgt>
                                        </p:tgtEl>
                                      </p:cBhvr>
                                      <p:from x="100000" y="100000"/>
                                      <p:to x="80000" y="100000"/>
                                    </p:animScale>
                                    <p:anim by="(#ppt_h/3+#ppt_w*0.1)" calcmode="lin" valueType="num">
                                      <p:cBhvr additive="sum">
                                        <p:cTn id="32" dur="200" decel="100000" autoRev="1" fill="hold">
                                          <p:stCondLst>
                                            <p:cond delay="600"/>
                                          </p:stCondLst>
                                        </p:cTn>
                                        <p:tgtEl>
                                          <p:spTgt spid="25603">
                                            <p:txEl>
                                              <p:pRg st="3" end="3"/>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25603">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25603">
                                            <p:txEl>
                                              <p:pRg st="4" end="4"/>
                                            </p:txEl>
                                          </p:spTgt>
                                        </p:tgtEl>
                                        <p:attrNameLst>
                                          <p:attrName>ppt_x</p:attrName>
                                        </p:attrNameLst>
                                      </p:cBhvr>
                                    </p:anim>
                                    <p:anim from="0" to="-1.0" calcmode="lin" valueType="num">
                                      <p:cBhvr>
                                        <p:cTn id="38" dur="200" decel="50000" autoRev="1" fill="hold">
                                          <p:stCondLst>
                                            <p:cond delay="600"/>
                                          </p:stCondLst>
                                        </p:cTn>
                                        <p:tgtEl>
                                          <p:spTgt spid="25603">
                                            <p:txEl>
                                              <p:pRg st="4" end="4"/>
                                            </p:txEl>
                                          </p:spTgt>
                                        </p:tgtEl>
                                        <p:attrNameLst>
                                          <p:attrName>xshear</p:attrName>
                                        </p:attrNameLst>
                                      </p:cBhvr>
                                    </p:anim>
                                    <p:animScale>
                                      <p:cBhvr>
                                        <p:cTn id="39" dur="200" decel="100000" autoRev="1" fill="hold">
                                          <p:stCondLst>
                                            <p:cond delay="600"/>
                                          </p:stCondLst>
                                        </p:cTn>
                                        <p:tgtEl>
                                          <p:spTgt spid="25603">
                                            <p:txEl>
                                              <p:pRg st="4" end="4"/>
                                            </p:txEl>
                                          </p:spTgt>
                                        </p:tgtEl>
                                      </p:cBhvr>
                                      <p:from x="100000" y="100000"/>
                                      <p:to x="80000" y="100000"/>
                                    </p:animScale>
                                    <p:anim by="(#ppt_h/3+#ppt_w*0.1)" calcmode="lin" valueType="num">
                                      <p:cBhvr additive="sum">
                                        <p:cTn id="40" dur="200" decel="100000" autoRev="1" fill="hold">
                                          <p:stCondLst>
                                            <p:cond delay="600"/>
                                          </p:stCondLst>
                                        </p:cTn>
                                        <p:tgtEl>
                                          <p:spTgt spid="25603">
                                            <p:txEl>
                                              <p:pRg st="4" end="4"/>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5603">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25603">
                                            <p:txEl>
                                              <p:pRg st="5" end="5"/>
                                            </p:txEl>
                                          </p:spTgt>
                                        </p:tgtEl>
                                        <p:attrNameLst>
                                          <p:attrName>ppt_x</p:attrName>
                                        </p:attrNameLst>
                                      </p:cBhvr>
                                    </p:anim>
                                    <p:anim from="0" to="-1.0" calcmode="lin" valueType="num">
                                      <p:cBhvr>
                                        <p:cTn id="44" dur="200" decel="50000" autoRev="1" fill="hold">
                                          <p:stCondLst>
                                            <p:cond delay="600"/>
                                          </p:stCondLst>
                                        </p:cTn>
                                        <p:tgtEl>
                                          <p:spTgt spid="25603">
                                            <p:txEl>
                                              <p:pRg st="5" end="5"/>
                                            </p:txEl>
                                          </p:spTgt>
                                        </p:tgtEl>
                                        <p:attrNameLst>
                                          <p:attrName>xshear</p:attrName>
                                        </p:attrNameLst>
                                      </p:cBhvr>
                                    </p:anim>
                                    <p:animScale>
                                      <p:cBhvr>
                                        <p:cTn id="45" dur="200" decel="100000" autoRev="1" fill="hold">
                                          <p:stCondLst>
                                            <p:cond delay="600"/>
                                          </p:stCondLst>
                                        </p:cTn>
                                        <p:tgtEl>
                                          <p:spTgt spid="25603">
                                            <p:txEl>
                                              <p:pRg st="5" end="5"/>
                                            </p:txEl>
                                          </p:spTgt>
                                        </p:tgtEl>
                                      </p:cBhvr>
                                      <p:from x="100000" y="100000"/>
                                      <p:to x="80000" y="100000"/>
                                    </p:animScale>
                                    <p:anim by="(#ppt_h/3+#ppt_w*0.1)" calcmode="lin" valueType="num">
                                      <p:cBhvr additive="sum">
                                        <p:cTn id="46" dur="200" decel="100000" autoRev="1" fill="hold">
                                          <p:stCondLst>
                                            <p:cond delay="600"/>
                                          </p:stCondLst>
                                        </p:cTn>
                                        <p:tgtEl>
                                          <p:spTgt spid="25603">
                                            <p:txEl>
                                              <p:pRg st="5" end="5"/>
                                            </p:txEl>
                                          </p:spTgt>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25603">
                                            <p:txEl>
                                              <p:pRg st="6" end="6"/>
                                            </p:txEl>
                                          </p:spTgt>
                                        </p:tgtEl>
                                        <p:attrNameLst>
                                          <p:attrName>style.visibility</p:attrName>
                                        </p:attrNameLst>
                                      </p:cBhvr>
                                      <p:to>
                                        <p:strVal val="visible"/>
                                      </p:to>
                                    </p:set>
                                    <p:anim from="(-#ppt_w/2)" to="(#ppt_x)" calcmode="lin" valueType="num">
                                      <p:cBhvr>
                                        <p:cTn id="51" dur="600" fill="hold">
                                          <p:stCondLst>
                                            <p:cond delay="0"/>
                                          </p:stCondLst>
                                        </p:cTn>
                                        <p:tgtEl>
                                          <p:spTgt spid="25603">
                                            <p:txEl>
                                              <p:pRg st="6" end="6"/>
                                            </p:txEl>
                                          </p:spTgt>
                                        </p:tgtEl>
                                        <p:attrNameLst>
                                          <p:attrName>ppt_x</p:attrName>
                                        </p:attrNameLst>
                                      </p:cBhvr>
                                    </p:anim>
                                    <p:anim from="0" to="-1.0" calcmode="lin" valueType="num">
                                      <p:cBhvr>
                                        <p:cTn id="52" dur="200" decel="50000" autoRev="1" fill="hold">
                                          <p:stCondLst>
                                            <p:cond delay="600"/>
                                          </p:stCondLst>
                                        </p:cTn>
                                        <p:tgtEl>
                                          <p:spTgt spid="25603">
                                            <p:txEl>
                                              <p:pRg st="6" end="6"/>
                                            </p:txEl>
                                          </p:spTgt>
                                        </p:tgtEl>
                                        <p:attrNameLst>
                                          <p:attrName>xshear</p:attrName>
                                        </p:attrNameLst>
                                      </p:cBhvr>
                                    </p:anim>
                                    <p:animScale>
                                      <p:cBhvr>
                                        <p:cTn id="53" dur="200" decel="100000" autoRev="1" fill="hold">
                                          <p:stCondLst>
                                            <p:cond delay="600"/>
                                          </p:stCondLst>
                                        </p:cTn>
                                        <p:tgtEl>
                                          <p:spTgt spid="25603">
                                            <p:txEl>
                                              <p:pRg st="6" end="6"/>
                                            </p:txEl>
                                          </p:spTgt>
                                        </p:tgtEl>
                                      </p:cBhvr>
                                      <p:from x="100000" y="100000"/>
                                      <p:to x="80000" y="100000"/>
                                    </p:animScale>
                                    <p:anim by="(#ppt_h/3+#ppt_w*0.1)" calcmode="lin" valueType="num">
                                      <p:cBhvr additive="sum">
                                        <p:cTn id="54" dur="200" decel="100000" autoRev="1" fill="hold">
                                          <p:stCondLst>
                                            <p:cond delay="600"/>
                                          </p:stCondLst>
                                        </p:cTn>
                                        <p:tgtEl>
                                          <p:spTgt spid="25603">
                                            <p:txEl>
                                              <p:pRg st="6" end="6"/>
                                            </p:txEl>
                                          </p:spTgt>
                                        </p:tgtEl>
                                        <p:attrNameLst>
                                          <p:attrName>ppt_x</p:attrName>
                                        </p:attrNameLst>
                                      </p:cBhvr>
                                    </p:anim>
                                  </p:childTnLst>
                                </p:cTn>
                              </p:par>
                              <p:par>
                                <p:cTn id="55" presetID="34" presetClass="entr" presetSubtype="0" fill="hold" nodeType="withEffect">
                                  <p:stCondLst>
                                    <p:cond delay="0"/>
                                  </p:stCondLst>
                                  <p:childTnLst>
                                    <p:set>
                                      <p:cBhvr>
                                        <p:cTn id="56" dur="1" fill="hold">
                                          <p:stCondLst>
                                            <p:cond delay="0"/>
                                          </p:stCondLst>
                                        </p:cTn>
                                        <p:tgtEl>
                                          <p:spTgt spid="25603">
                                            <p:txEl>
                                              <p:pRg st="7" end="7"/>
                                            </p:txEl>
                                          </p:spTgt>
                                        </p:tgtEl>
                                        <p:attrNameLst>
                                          <p:attrName>style.visibility</p:attrName>
                                        </p:attrNameLst>
                                      </p:cBhvr>
                                      <p:to>
                                        <p:strVal val="visible"/>
                                      </p:to>
                                    </p:set>
                                    <p:anim from="(-#ppt_w/2)" to="(#ppt_x)" calcmode="lin" valueType="num">
                                      <p:cBhvr>
                                        <p:cTn id="57" dur="600" fill="hold">
                                          <p:stCondLst>
                                            <p:cond delay="0"/>
                                          </p:stCondLst>
                                        </p:cTn>
                                        <p:tgtEl>
                                          <p:spTgt spid="25603">
                                            <p:txEl>
                                              <p:pRg st="7" end="7"/>
                                            </p:txEl>
                                          </p:spTgt>
                                        </p:tgtEl>
                                        <p:attrNameLst>
                                          <p:attrName>ppt_x</p:attrName>
                                        </p:attrNameLst>
                                      </p:cBhvr>
                                    </p:anim>
                                    <p:anim from="0" to="-1.0" calcmode="lin" valueType="num">
                                      <p:cBhvr>
                                        <p:cTn id="58" dur="200" decel="50000" autoRev="1" fill="hold">
                                          <p:stCondLst>
                                            <p:cond delay="600"/>
                                          </p:stCondLst>
                                        </p:cTn>
                                        <p:tgtEl>
                                          <p:spTgt spid="25603">
                                            <p:txEl>
                                              <p:pRg st="7" end="7"/>
                                            </p:txEl>
                                          </p:spTgt>
                                        </p:tgtEl>
                                        <p:attrNameLst>
                                          <p:attrName>xshear</p:attrName>
                                        </p:attrNameLst>
                                      </p:cBhvr>
                                    </p:anim>
                                    <p:animScale>
                                      <p:cBhvr>
                                        <p:cTn id="59" dur="200" decel="100000" autoRev="1" fill="hold">
                                          <p:stCondLst>
                                            <p:cond delay="600"/>
                                          </p:stCondLst>
                                        </p:cTn>
                                        <p:tgtEl>
                                          <p:spTgt spid="25603">
                                            <p:txEl>
                                              <p:pRg st="7" end="7"/>
                                            </p:txEl>
                                          </p:spTgt>
                                        </p:tgtEl>
                                      </p:cBhvr>
                                      <p:from x="100000" y="100000"/>
                                      <p:to x="80000" y="100000"/>
                                    </p:animScale>
                                    <p:anim by="(#ppt_h/3+#ppt_w*0.1)" calcmode="lin" valueType="num">
                                      <p:cBhvr additive="sum">
                                        <p:cTn id="60" dur="200" decel="100000" autoRev="1" fill="hold">
                                          <p:stCondLst>
                                            <p:cond delay="600"/>
                                          </p:stCondLst>
                                        </p:cTn>
                                        <p:tgtEl>
                                          <p:spTgt spid="2560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a:bodyPr>
          <a:lstStyle/>
          <a:p>
            <a:r>
              <a:rPr lang="en-US" sz="2800" u="sng" dirty="0" smtClean="0"/>
              <a:t>Coroner - </a:t>
            </a:r>
            <a:r>
              <a:rPr lang="en-US" sz="2800" dirty="0" smtClean="0"/>
              <a:t>  </a:t>
            </a:r>
          </a:p>
          <a:p>
            <a:r>
              <a:rPr lang="en-US" sz="2800" dirty="0" smtClean="0"/>
              <a:t>                   Elected </a:t>
            </a:r>
            <a:r>
              <a:rPr lang="en-US" sz="2800" dirty="0" smtClean="0"/>
              <a:t>official</a:t>
            </a:r>
          </a:p>
          <a:p>
            <a:r>
              <a:rPr lang="en-US" sz="2800" dirty="0" smtClean="0"/>
              <a:t>                   May not have medical background</a:t>
            </a:r>
          </a:p>
          <a:p>
            <a:r>
              <a:rPr lang="en-US" sz="2800" dirty="0" smtClean="0"/>
              <a:t>                   Can call on a specialist </a:t>
            </a:r>
          </a:p>
          <a:p>
            <a:endParaRPr lang="en-US" sz="2800" dirty="0"/>
          </a:p>
          <a:p>
            <a:r>
              <a:rPr lang="en-US" sz="2800" u="sng" dirty="0" smtClean="0"/>
              <a:t>Medical Examiner- </a:t>
            </a:r>
            <a:r>
              <a:rPr lang="en-US" sz="2800" dirty="0" smtClean="0"/>
              <a:t>  </a:t>
            </a:r>
          </a:p>
          <a:p>
            <a:r>
              <a:rPr lang="en-US" sz="2800" dirty="0" smtClean="0"/>
              <a:t>                               </a:t>
            </a:r>
            <a:r>
              <a:rPr lang="en-US" sz="2800" dirty="0" smtClean="0"/>
              <a:t>Specialist </a:t>
            </a:r>
            <a:r>
              <a:rPr lang="en-US" sz="2800" dirty="0" smtClean="0"/>
              <a:t>(</a:t>
            </a:r>
            <a:r>
              <a:rPr lang="en-US" sz="2800" dirty="0" smtClean="0"/>
              <a:t>Licensed Pathologist</a:t>
            </a:r>
            <a:r>
              <a:rPr lang="en-US" sz="2800" dirty="0" smtClean="0"/>
              <a:t>)</a:t>
            </a:r>
          </a:p>
          <a:p>
            <a:r>
              <a:rPr lang="en-US" sz="2800" dirty="0" smtClean="0"/>
              <a:t>                               </a:t>
            </a:r>
            <a:r>
              <a:rPr lang="en-US" sz="2800" dirty="0" smtClean="0"/>
              <a:t>Appointed </a:t>
            </a:r>
            <a:endParaRPr lang="en-US" sz="2800" dirty="0"/>
          </a:p>
        </p:txBody>
      </p:sp>
      <p:sp>
        <p:nvSpPr>
          <p:cNvPr id="26626" name="Rectangle 2"/>
          <p:cNvSpPr>
            <a:spLocks noGrp="1" noChangeArrowheads="1"/>
          </p:cNvSpPr>
          <p:nvPr>
            <p:ph type="title"/>
          </p:nvPr>
        </p:nvSpPr>
        <p:spPr/>
        <p:txBody>
          <a:bodyPr/>
          <a:lstStyle/>
          <a:p>
            <a:r>
              <a:rPr lang="en-US" dirty="0">
                <a:solidFill>
                  <a:srgbClr val="FFFF00"/>
                </a:solidFill>
              </a:rPr>
              <a:t> Coroner vs. Medical Examiner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7">
                                            <p:txEl>
                                              <p:pRg st="1" end="1"/>
                                            </p:txEl>
                                          </p:spTgt>
                                        </p:tgtEl>
                                        <p:attrNameLst>
                                          <p:attrName>style.visibility</p:attrName>
                                        </p:attrNameLst>
                                      </p:cBhvr>
                                      <p:to>
                                        <p:strVal val="visible"/>
                                      </p:to>
                                    </p:set>
                                    <p:anim calcmode="discrete" valueType="clr">
                                      <p:cBhvr override="childStyle">
                                        <p:cTn id="7" dur="80"/>
                                        <p:tgtEl>
                                          <p:spTgt spid="266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6627">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builtIn="1"/>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6627">
                                            <p:txEl>
                                              <p:pRg st="2" end="2"/>
                                            </p:txEl>
                                          </p:spTgt>
                                        </p:tgtEl>
                                        <p:attrNameLst>
                                          <p:attrName>style.visibility</p:attrName>
                                        </p:attrNameLst>
                                      </p:cBhvr>
                                      <p:to>
                                        <p:strVal val="visible"/>
                                      </p:to>
                                    </p:set>
                                    <p:anim calcmode="discrete" valueType="clr">
                                      <p:cBhvr override="childStyle">
                                        <p:cTn id="14" dur="80"/>
                                        <p:tgtEl>
                                          <p:spTgt spid="266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2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6627">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type.wav" builtIn="1"/>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6627">
                                            <p:txEl>
                                              <p:pRg st="3" end="3"/>
                                            </p:txEl>
                                          </p:spTgt>
                                        </p:tgtEl>
                                        <p:attrNameLst>
                                          <p:attrName>style.visibility</p:attrName>
                                        </p:attrNameLst>
                                      </p:cBhvr>
                                      <p:to>
                                        <p:strVal val="visible"/>
                                      </p:to>
                                    </p:set>
                                    <p:anim calcmode="discrete" valueType="clr">
                                      <p:cBhvr override="childStyle">
                                        <p:cTn id="21" dur="80"/>
                                        <p:tgtEl>
                                          <p:spTgt spid="266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627">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26627">
                                            <p:txEl>
                                              <p:pRg st="3" end="3"/>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type.wav" builtIn="1"/>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6627">
                                            <p:txEl>
                                              <p:pRg st="6" end="6"/>
                                            </p:txEl>
                                          </p:spTgt>
                                        </p:tgtEl>
                                        <p:attrNameLst>
                                          <p:attrName>style.visibility</p:attrName>
                                        </p:attrNameLst>
                                      </p:cBhvr>
                                      <p:to>
                                        <p:strVal val="visible"/>
                                      </p:to>
                                    </p:set>
                                    <p:anim calcmode="discrete" valueType="clr">
                                      <p:cBhvr override="childStyle">
                                        <p:cTn id="28" dur="80"/>
                                        <p:tgtEl>
                                          <p:spTgt spid="2662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627">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26627">
                                            <p:txEl>
                                              <p:pRg st="6" end="6"/>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type.wav" builtIn="1"/>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6627">
                                            <p:txEl>
                                              <p:pRg st="7" end="7"/>
                                            </p:txEl>
                                          </p:spTgt>
                                        </p:tgtEl>
                                        <p:attrNameLst>
                                          <p:attrName>style.visibility</p:attrName>
                                        </p:attrNameLst>
                                      </p:cBhvr>
                                      <p:to>
                                        <p:strVal val="visible"/>
                                      </p:to>
                                    </p:set>
                                    <p:anim calcmode="discrete" valueType="clr">
                                      <p:cBhvr override="childStyle">
                                        <p:cTn id="35" dur="80"/>
                                        <p:tgtEl>
                                          <p:spTgt spid="2662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6627">
                                            <p:txEl>
                                              <p:pRg st="7" end="7"/>
                                            </p:txEl>
                                          </p:spTgt>
                                        </p:tgtEl>
                                        <p:attrNameLst>
                                          <p:attrName>fillcolor</p:attrName>
                                        </p:attrNameLst>
                                      </p:cBhvr>
                                      <p:tavLst>
                                        <p:tav tm="0">
                                          <p:val>
                                            <p:clrVal>
                                              <a:schemeClr val="accent2"/>
                                            </p:clrVal>
                                          </p:val>
                                        </p:tav>
                                        <p:tav tm="50000">
                                          <p:val>
                                            <p:clrVal>
                                              <a:schemeClr val="hlink"/>
                                            </p:clrVal>
                                          </p:val>
                                        </p:tav>
                                      </p:tavLst>
                                    </p:anim>
                                    <p:set>
                                      <p:cBhvr>
                                        <p:cTn id="37" dur="80"/>
                                        <p:tgtEl>
                                          <p:spTgt spid="26627">
                                            <p:txEl>
                                              <p:pRg st="7" end="7"/>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p:spPr>
        <p:txBody>
          <a:bodyPr/>
          <a:lstStyle/>
          <a:p>
            <a:endParaRPr lang="en-US" dirty="0"/>
          </a:p>
        </p:txBody>
      </p:sp>
      <p:sp>
        <p:nvSpPr>
          <p:cNvPr id="13314" name="Rectangle 2"/>
          <p:cNvSpPr>
            <a:spLocks noGrp="1" noChangeArrowheads="1"/>
          </p:cNvSpPr>
          <p:nvPr>
            <p:ph type="title"/>
          </p:nvPr>
        </p:nvSpPr>
        <p:spPr>
          <a:xfrm>
            <a:off x="685800" y="0"/>
            <a:ext cx="7772400" cy="914400"/>
          </a:xfrm>
        </p:spPr>
        <p:txBody>
          <a:bodyPr/>
          <a:lstStyle/>
          <a:p>
            <a:r>
              <a:rPr lang="en-US" b="1" dirty="0">
                <a:solidFill>
                  <a:srgbClr val="FFFF00"/>
                </a:solidFill>
              </a:rPr>
              <a:t>Forensic Science Specialties</a:t>
            </a:r>
          </a:p>
        </p:txBody>
      </p:sp>
      <p:sp>
        <p:nvSpPr>
          <p:cNvPr id="13315" name="Rectangle 3"/>
          <p:cNvSpPr>
            <a:spLocks noGrp="1" noChangeArrowheads="1"/>
          </p:cNvSpPr>
          <p:nvPr>
            <p:ph type="body" idx="1"/>
          </p:nvPr>
        </p:nvSpPr>
        <p:spPr>
          <a:xfrm>
            <a:off x="533400" y="762000"/>
            <a:ext cx="4876800" cy="5715000"/>
          </a:xfrm>
        </p:spPr>
        <p:txBody>
          <a:bodyPr>
            <a:normAutofit/>
          </a:bodyPr>
          <a:lstStyle/>
          <a:p>
            <a:pPr>
              <a:buFontTx/>
              <a:buNone/>
            </a:pPr>
            <a:r>
              <a:rPr lang="en-US" b="1" dirty="0"/>
              <a:t>Forensic Pathology:</a:t>
            </a:r>
          </a:p>
          <a:p>
            <a:r>
              <a:rPr lang="en-US" sz="2400" dirty="0"/>
              <a:t>Pathology is a specialty area of medicine</a:t>
            </a:r>
          </a:p>
          <a:p>
            <a:r>
              <a:rPr lang="en-US" sz="2400" dirty="0"/>
              <a:t>Pathology is the study of diseases and the bodily changes caused by the diseases</a:t>
            </a:r>
          </a:p>
          <a:p>
            <a:r>
              <a:rPr lang="en-US" sz="2400" dirty="0"/>
              <a:t>Forensic pathologists determine the </a:t>
            </a:r>
            <a:r>
              <a:rPr lang="en-US" sz="2400" dirty="0" smtClean="0"/>
              <a:t>cause </a:t>
            </a:r>
            <a:r>
              <a:rPr lang="en-US" sz="2400" dirty="0"/>
              <a:t>of death (the medical reason </a:t>
            </a:r>
            <a:r>
              <a:rPr lang="en-US" sz="2400" dirty="0" smtClean="0"/>
              <a:t>why </a:t>
            </a:r>
            <a:r>
              <a:rPr lang="en-US" sz="2400" dirty="0"/>
              <a:t>a person died; e.g. </a:t>
            </a:r>
            <a:br>
              <a:rPr lang="en-US" sz="2400" dirty="0"/>
            </a:br>
            <a:r>
              <a:rPr lang="en-US" sz="2400" dirty="0"/>
              <a:t>asphyxiation)</a:t>
            </a:r>
          </a:p>
          <a:p>
            <a:r>
              <a:rPr lang="en-US" sz="2400" dirty="0"/>
              <a:t>Forensic pathologists determine </a:t>
            </a:r>
            <a:r>
              <a:rPr lang="en-US" sz="2400" dirty="0" smtClean="0"/>
              <a:t>the </a:t>
            </a:r>
            <a:r>
              <a:rPr lang="en-US" sz="2400" dirty="0"/>
              <a:t>manner of death (the circum-</a:t>
            </a:r>
            <a:br>
              <a:rPr lang="en-US" sz="2400" dirty="0"/>
            </a:br>
            <a:r>
              <a:rPr lang="en-US" sz="2400" dirty="0"/>
              <a:t>stances causing death; e.g. homicide)</a:t>
            </a:r>
          </a:p>
        </p:txBody>
      </p:sp>
      <p:pic>
        <p:nvPicPr>
          <p:cNvPr id="13316" name="Picture 4"/>
          <p:cNvPicPr>
            <a:picLocks noChangeAspect="1" noChangeArrowheads="1"/>
          </p:cNvPicPr>
          <p:nvPr/>
        </p:nvPicPr>
        <p:blipFill>
          <a:blip r:embed="rId2"/>
          <a:srcRect/>
          <a:stretch>
            <a:fillRect/>
          </a:stretch>
        </p:blipFill>
        <p:spPr bwMode="auto">
          <a:xfrm>
            <a:off x="5486400" y="3200400"/>
            <a:ext cx="3181350" cy="3181350"/>
          </a:xfrm>
          <a:prstGeom prst="rect">
            <a:avLst/>
          </a:prstGeom>
          <a:noFill/>
          <a:ln w="9525">
            <a:noFill/>
            <a:miter lim="800000"/>
            <a:headEnd/>
            <a:tailEnd/>
          </a:ln>
          <a:effectLst/>
        </p:spPr>
      </p:pic>
      <p:pic>
        <p:nvPicPr>
          <p:cNvPr id="12290" name="Picture 2" descr="http://bp2.blogger.com/_2wfan9Vikzg/SBtiu13OKoI/AAAAAAAAAFc/ZOGqXKYjXEE/s400/pathology.jpg"/>
          <p:cNvPicPr>
            <a:picLocks noChangeAspect="1" noChangeArrowheads="1"/>
          </p:cNvPicPr>
          <p:nvPr/>
        </p:nvPicPr>
        <p:blipFill>
          <a:blip r:embed="rId3"/>
          <a:srcRect r="26667"/>
          <a:stretch>
            <a:fillRect/>
          </a:stretch>
        </p:blipFill>
        <p:spPr bwMode="auto">
          <a:xfrm>
            <a:off x="6858000" y="838200"/>
            <a:ext cx="1676400" cy="2286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ovingideas.com.au/classes/images/fly12.gif"/>
          <p:cNvPicPr>
            <a:picLocks noChangeAspect="1" noChangeArrowheads="1" noCrop="1"/>
          </p:cNvPicPr>
          <p:nvPr/>
        </p:nvPicPr>
        <p:blipFill>
          <a:blip r:embed="rId2"/>
          <a:srcRect/>
          <a:stretch>
            <a:fillRect/>
          </a:stretch>
        </p:blipFill>
        <p:spPr bwMode="auto">
          <a:xfrm>
            <a:off x="0" y="-1981200"/>
            <a:ext cx="9144000" cy="9460871"/>
          </a:xfrm>
          <a:prstGeom prst="rect">
            <a:avLst/>
          </a:prstGeom>
          <a:noFill/>
        </p:spPr>
      </p:pic>
      <p:sp>
        <p:nvSpPr>
          <p:cNvPr id="14338" name="Rectangle 2"/>
          <p:cNvSpPr>
            <a:spLocks noGrp="1" noChangeArrowheads="1"/>
          </p:cNvSpPr>
          <p:nvPr>
            <p:ph type="title"/>
          </p:nvPr>
        </p:nvSpPr>
        <p:spPr/>
        <p:txBody>
          <a:bodyPr/>
          <a:lstStyle/>
          <a:p>
            <a:r>
              <a:rPr lang="en-US" b="1" dirty="0">
                <a:solidFill>
                  <a:srgbClr val="FFFF00"/>
                </a:solidFill>
              </a:rPr>
              <a:t>Forensic Science Specialties</a:t>
            </a:r>
          </a:p>
        </p:txBody>
      </p:sp>
      <p:sp>
        <p:nvSpPr>
          <p:cNvPr id="14339" name="Rectangle 3"/>
          <p:cNvSpPr>
            <a:spLocks noGrp="1" noChangeArrowheads="1"/>
          </p:cNvSpPr>
          <p:nvPr>
            <p:ph type="body" idx="1"/>
          </p:nvPr>
        </p:nvSpPr>
        <p:spPr>
          <a:xfrm>
            <a:off x="457200" y="1524000"/>
            <a:ext cx="8229600" cy="3962400"/>
          </a:xfrm>
          <a:noFill/>
        </p:spPr>
        <p:txBody>
          <a:bodyPr/>
          <a:lstStyle/>
          <a:p>
            <a:pPr>
              <a:buFontTx/>
              <a:buNone/>
            </a:pPr>
            <a:r>
              <a:rPr lang="en-US" b="1" dirty="0">
                <a:solidFill>
                  <a:schemeClr val="bg1"/>
                </a:solidFill>
                <a:effectLst>
                  <a:outerShdw blurRad="38100" dist="38100" dir="2700000" algn="tl">
                    <a:srgbClr val="000000">
                      <a:alpha val="43137"/>
                    </a:srgbClr>
                  </a:outerShdw>
                </a:effectLst>
              </a:rPr>
              <a:t>Forensic Entomology:</a:t>
            </a:r>
          </a:p>
          <a:p>
            <a:pPr lvl="1"/>
            <a:r>
              <a:rPr lang="en-US" sz="2400" b="1" dirty="0">
                <a:solidFill>
                  <a:schemeClr val="bg1"/>
                </a:solidFill>
                <a:effectLst>
                  <a:outerShdw blurRad="38100" dist="38100" dir="2700000" algn="tl">
                    <a:srgbClr val="000000">
                      <a:alpha val="43137"/>
                    </a:srgbClr>
                  </a:outerShdw>
                </a:effectLst>
              </a:rPr>
              <a:t>Entomology is a branch of biology devoted to the study of insects</a:t>
            </a:r>
          </a:p>
          <a:p>
            <a:pPr lvl="1"/>
            <a:r>
              <a:rPr lang="en-US" sz="2400" b="1" dirty="0">
                <a:solidFill>
                  <a:schemeClr val="bg1"/>
                </a:solidFill>
                <a:effectLst>
                  <a:outerShdw blurRad="38100" dist="38100" dir="2700000" algn="tl">
                    <a:srgbClr val="000000">
                      <a:alpha val="43137"/>
                    </a:srgbClr>
                  </a:outerShdw>
                </a:effectLst>
              </a:rPr>
              <a:t>Forensic entomologists use insects as investigative aids</a:t>
            </a:r>
          </a:p>
          <a:p>
            <a:pPr lvl="1"/>
            <a:r>
              <a:rPr lang="en-US" sz="2400" b="1" dirty="0">
                <a:solidFill>
                  <a:schemeClr val="bg1"/>
                </a:solidFill>
                <a:effectLst>
                  <a:outerShdw blurRad="38100" dist="38100" dir="2700000" algn="tl">
                    <a:srgbClr val="000000">
                      <a:alpha val="43137"/>
                    </a:srgbClr>
                  </a:outerShdw>
                </a:effectLst>
              </a:rPr>
              <a:t>By examining insects, larvae or pupae associated with a corpse, knowing the life cycle of insects, and by using the existing environmental factors, forensic entomologists can estimate the time of death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monline.net.au/insects/images/insects/250/instar_3.jpg"/>
          <p:cNvPicPr>
            <a:picLocks noChangeAspect="1" noChangeArrowheads="1"/>
          </p:cNvPicPr>
          <p:nvPr/>
        </p:nvPicPr>
        <p:blipFill>
          <a:blip r:embed="rId2"/>
          <a:srcRect/>
          <a:stretch>
            <a:fillRect/>
          </a:stretch>
        </p:blipFill>
        <p:spPr bwMode="auto">
          <a:xfrm>
            <a:off x="0" y="120089"/>
            <a:ext cx="9144000" cy="6876291"/>
          </a:xfrm>
          <a:prstGeom prst="rect">
            <a:avLst/>
          </a:prstGeom>
          <a:noFill/>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143000"/>
          </a:xfrm>
        </p:spPr>
        <p:txBody>
          <a:bodyPr/>
          <a:lstStyle/>
          <a:p>
            <a:r>
              <a:rPr lang="en-US" b="1" dirty="0">
                <a:solidFill>
                  <a:srgbClr val="FFFF00"/>
                </a:solidFill>
              </a:rPr>
              <a:t>Forensic Science Specialties</a:t>
            </a:r>
          </a:p>
        </p:txBody>
      </p:sp>
      <p:sp>
        <p:nvSpPr>
          <p:cNvPr id="15363" name="Rectangle 3"/>
          <p:cNvSpPr>
            <a:spLocks noGrp="1" noChangeArrowheads="1"/>
          </p:cNvSpPr>
          <p:nvPr>
            <p:ph type="body" idx="1"/>
          </p:nvPr>
        </p:nvSpPr>
        <p:spPr>
          <a:xfrm>
            <a:off x="304800" y="1600200"/>
            <a:ext cx="5486400" cy="4530725"/>
          </a:xfrm>
        </p:spPr>
        <p:txBody>
          <a:bodyPr>
            <a:normAutofit lnSpcReduction="10000"/>
          </a:bodyPr>
          <a:lstStyle/>
          <a:p>
            <a:pPr>
              <a:lnSpc>
                <a:spcPct val="90000"/>
              </a:lnSpc>
              <a:buFontTx/>
              <a:buNone/>
            </a:pPr>
            <a:r>
              <a:rPr lang="en-US" sz="3600" b="1" dirty="0"/>
              <a:t>Forensic </a:t>
            </a:r>
            <a:r>
              <a:rPr lang="en-US" sz="3600" b="1" dirty="0" err="1"/>
              <a:t>Odontology</a:t>
            </a:r>
            <a:r>
              <a:rPr lang="en-US" sz="3600" b="1" dirty="0"/>
              <a:t>:</a:t>
            </a:r>
          </a:p>
          <a:p>
            <a:pPr>
              <a:lnSpc>
                <a:spcPct val="90000"/>
              </a:lnSpc>
            </a:pPr>
            <a:r>
              <a:rPr lang="en-US" b="1" dirty="0" err="1"/>
              <a:t>Odontology</a:t>
            </a:r>
            <a:r>
              <a:rPr lang="en-US" dirty="0"/>
              <a:t> is the study of the physiology, anatomy, and pathology of teeth</a:t>
            </a:r>
          </a:p>
          <a:p>
            <a:pPr>
              <a:lnSpc>
                <a:spcPct val="90000"/>
              </a:lnSpc>
            </a:pPr>
            <a:r>
              <a:rPr lang="en-US" b="1" dirty="0"/>
              <a:t>Forensic </a:t>
            </a:r>
            <a:r>
              <a:rPr lang="en-US" b="1" dirty="0" err="1"/>
              <a:t>odontologists</a:t>
            </a:r>
            <a:r>
              <a:rPr lang="en-US" dirty="0"/>
              <a:t> perform two types of analyses involving the human dentition</a:t>
            </a:r>
          </a:p>
          <a:p>
            <a:pPr lvl="1">
              <a:lnSpc>
                <a:spcPct val="90000"/>
              </a:lnSpc>
            </a:pPr>
            <a:r>
              <a:rPr lang="en-US" dirty="0"/>
              <a:t>Identify human remains by comparing </a:t>
            </a:r>
            <a:r>
              <a:rPr lang="en-US" dirty="0" err="1"/>
              <a:t>premortem</a:t>
            </a:r>
            <a:r>
              <a:rPr lang="en-US" dirty="0"/>
              <a:t> and postmortem dental X-rays</a:t>
            </a:r>
          </a:p>
          <a:p>
            <a:pPr lvl="1">
              <a:lnSpc>
                <a:spcPct val="90000"/>
              </a:lnSpc>
            </a:pPr>
            <a:r>
              <a:rPr lang="en-US" dirty="0"/>
              <a:t>Bite mark comparisons (crime scene marks to known bite marks)</a:t>
            </a:r>
            <a:endParaRPr lang="en-US" sz="3200" dirty="0"/>
          </a:p>
        </p:txBody>
      </p:sp>
      <p:pic>
        <p:nvPicPr>
          <p:cNvPr id="44034" name="Picture 2" descr="http://killedbyslayer.com/images/No-Teeth.jpg"/>
          <p:cNvPicPr>
            <a:picLocks noChangeAspect="1" noChangeArrowheads="1"/>
          </p:cNvPicPr>
          <p:nvPr/>
        </p:nvPicPr>
        <p:blipFill>
          <a:blip r:embed="rId2"/>
          <a:srcRect t="4571"/>
          <a:stretch>
            <a:fillRect/>
          </a:stretch>
        </p:blipFill>
        <p:spPr bwMode="auto">
          <a:xfrm>
            <a:off x="5638800" y="1676400"/>
            <a:ext cx="3102526" cy="37973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9144000" cy="1371600"/>
          </a:xfrm>
          <a:solidFill>
            <a:srgbClr val="7030A0"/>
          </a:solidFill>
        </p:spPr>
        <p:txBody>
          <a:bodyPr/>
          <a:lstStyle/>
          <a:p>
            <a:endParaRPr lang="en-US" dirty="0"/>
          </a:p>
        </p:txBody>
      </p:sp>
      <p:pic>
        <p:nvPicPr>
          <p:cNvPr id="4" name="Picture 2" descr="Great Teeth"/>
          <p:cNvPicPr>
            <a:picLocks noChangeAspect="1" noChangeArrowheads="1"/>
          </p:cNvPicPr>
          <p:nvPr/>
        </p:nvPicPr>
        <p:blipFill>
          <a:blip r:embed="rId2"/>
          <a:srcRect b="5063"/>
          <a:stretch>
            <a:fillRect/>
          </a:stretch>
        </p:blipFill>
        <p:spPr bwMode="auto">
          <a:xfrm>
            <a:off x="0" y="1143000"/>
            <a:ext cx="9099695" cy="5715000"/>
          </a:xfrm>
          <a:prstGeom prst="rect">
            <a:avLst/>
          </a:prstGeom>
          <a:noFill/>
        </p:spPr>
      </p:pic>
      <p:sp>
        <p:nvSpPr>
          <p:cNvPr id="5" name="Rectangle 4"/>
          <p:cNvSpPr/>
          <p:nvPr/>
        </p:nvSpPr>
        <p:spPr>
          <a:xfrm>
            <a:off x="0" y="0"/>
            <a:ext cx="9004388"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PLEASE BRUSH YOUR TEETH</a:t>
            </a:r>
            <a:endParaRPr lang="en-US" sz="4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ages.google.com/url?q=http://oopi.us/pictures/giant-skeleton.jpg&amp;usg=AFQjCNFaTtkrWONtLxIvaJgI8kIZDMaBKA"/>
          <p:cNvPicPr>
            <a:picLocks noChangeAspect="1" noChangeArrowheads="1"/>
          </p:cNvPicPr>
          <p:nvPr/>
        </p:nvPicPr>
        <p:blipFill>
          <a:blip r:embed="rId2"/>
          <a:srcRect/>
          <a:stretch>
            <a:fillRect/>
          </a:stretch>
        </p:blipFill>
        <p:spPr bwMode="auto">
          <a:xfrm>
            <a:off x="1" y="-151140"/>
            <a:ext cx="9144000" cy="7009140"/>
          </a:xfrm>
          <a:prstGeom prst="rect">
            <a:avLst/>
          </a:prstGeom>
          <a:noFill/>
        </p:spPr>
      </p:pic>
      <p:sp>
        <p:nvSpPr>
          <p:cNvPr id="16386" name="Rectangle 2"/>
          <p:cNvSpPr>
            <a:spLocks noGrp="1" noChangeArrowheads="1"/>
          </p:cNvSpPr>
          <p:nvPr>
            <p:ph type="title"/>
          </p:nvPr>
        </p:nvSpPr>
        <p:spPr>
          <a:xfrm>
            <a:off x="685800" y="228600"/>
            <a:ext cx="7772400" cy="1143000"/>
          </a:xfrm>
        </p:spPr>
        <p:txBody>
          <a:bodyPr/>
          <a:lstStyle/>
          <a:p>
            <a:r>
              <a:rPr lang="en-US" b="1" dirty="0">
                <a:solidFill>
                  <a:srgbClr val="FFFF00"/>
                </a:solidFill>
              </a:rPr>
              <a:t>Forensic Science Specialties</a:t>
            </a:r>
          </a:p>
        </p:txBody>
      </p:sp>
      <p:sp>
        <p:nvSpPr>
          <p:cNvPr id="16387" name="Rectangle 3"/>
          <p:cNvSpPr>
            <a:spLocks noGrp="1" noChangeArrowheads="1"/>
          </p:cNvSpPr>
          <p:nvPr>
            <p:ph type="body" idx="1"/>
          </p:nvPr>
        </p:nvSpPr>
        <p:spPr>
          <a:xfrm>
            <a:off x="2362200" y="4648200"/>
            <a:ext cx="6248400" cy="1828800"/>
          </a:xfrm>
          <a:solidFill>
            <a:schemeClr val="tx1"/>
          </a:solidFill>
          <a:ln>
            <a:solidFill>
              <a:schemeClr val="bg1"/>
            </a:solidFill>
          </a:ln>
        </p:spPr>
        <p:txBody>
          <a:bodyPr/>
          <a:lstStyle/>
          <a:p>
            <a:pPr>
              <a:buFontTx/>
              <a:buNone/>
            </a:pPr>
            <a:r>
              <a:rPr lang="en-US" b="1" dirty="0">
                <a:solidFill>
                  <a:schemeClr val="bg1"/>
                </a:solidFill>
                <a:effectLst>
                  <a:outerShdw blurRad="38100" dist="38100" dir="2700000" algn="tl">
                    <a:srgbClr val="000000">
                      <a:alpha val="43137"/>
                    </a:srgbClr>
                  </a:outerShdw>
                </a:effectLst>
              </a:rPr>
              <a:t>Forensic Anthropology:</a:t>
            </a:r>
          </a:p>
          <a:p>
            <a:r>
              <a:rPr lang="en-US" sz="2400" b="1" dirty="0" smtClean="0">
                <a:solidFill>
                  <a:schemeClr val="bg1"/>
                </a:solidFill>
                <a:effectLst>
                  <a:outerShdw blurRad="38100" dist="38100" dir="2700000" algn="tl">
                    <a:srgbClr val="000000">
                      <a:alpha val="43137"/>
                    </a:srgbClr>
                  </a:outerShdw>
                </a:effectLst>
              </a:rPr>
              <a:t>Anthropology </a:t>
            </a:r>
            <a:r>
              <a:rPr lang="en-US" sz="2400" b="1" dirty="0">
                <a:solidFill>
                  <a:schemeClr val="bg1"/>
                </a:solidFill>
                <a:effectLst>
                  <a:outerShdw blurRad="38100" dist="38100" dir="2700000" algn="tl">
                    <a:srgbClr val="000000">
                      <a:alpha val="43137"/>
                    </a:srgbClr>
                  </a:outerShdw>
                </a:effectLst>
              </a:rPr>
              <a:t>is the science of the human skeleton and how it has evolved over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l="6045" r="6899"/>
          <a:stretch>
            <a:fillRect/>
          </a:stretch>
        </p:blipFill>
        <p:spPr bwMode="auto">
          <a:xfrm>
            <a:off x="0" y="0"/>
            <a:ext cx="5486400" cy="6809969"/>
          </a:xfrm>
          <a:prstGeom prst="rect">
            <a:avLst/>
          </a:prstGeom>
          <a:noFill/>
          <a:ln w="9525">
            <a:noFill/>
            <a:miter lim="800000"/>
            <a:headEnd/>
            <a:tailEnd/>
          </a:ln>
          <a:effectLst/>
        </p:spPr>
      </p:pic>
      <p:pic>
        <p:nvPicPr>
          <p:cNvPr id="29702" name="Picture 6" descr="ii_a_202"/>
          <p:cNvPicPr>
            <a:picLocks noChangeAspect="1" noChangeArrowheads="1"/>
          </p:cNvPicPr>
          <p:nvPr/>
        </p:nvPicPr>
        <p:blipFill>
          <a:blip r:embed="rId3"/>
          <a:srcRect l="14223" t="7207" r="11111" b="15916"/>
          <a:stretch>
            <a:fillRect/>
          </a:stretch>
        </p:blipFill>
        <p:spPr bwMode="auto">
          <a:xfrm>
            <a:off x="4643437" y="0"/>
            <a:ext cx="4500563" cy="6858000"/>
          </a:xfrm>
          <a:prstGeom prst="rect">
            <a:avLst/>
          </a:prstGeom>
          <a:noFill/>
        </p:spPr>
      </p:pic>
      <p:sp>
        <p:nvSpPr>
          <p:cNvPr id="29700" name="Rectangle 4"/>
          <p:cNvSpPr>
            <a:spLocks noGrp="1" noChangeArrowheads="1"/>
          </p:cNvSpPr>
          <p:nvPr>
            <p:ph idx="1"/>
          </p:nvPr>
        </p:nvSpPr>
        <p:spPr>
          <a:xfrm>
            <a:off x="1524000" y="4648200"/>
            <a:ext cx="5029200" cy="1752600"/>
          </a:xfrm>
          <a:solidFill>
            <a:schemeClr val="bg1"/>
          </a:solidFill>
        </p:spPr>
        <p:txBody>
          <a:bodyPr/>
          <a:lstStyle/>
          <a:p>
            <a:r>
              <a:rPr lang="en-US" sz="2800" dirty="0">
                <a:solidFill>
                  <a:srgbClr val="FFFF00"/>
                </a:solidFill>
              </a:rPr>
              <a:t>Mathieu </a:t>
            </a:r>
            <a:r>
              <a:rPr lang="en-US" sz="2800" dirty="0" err="1">
                <a:solidFill>
                  <a:srgbClr val="FFFF00"/>
                </a:solidFill>
              </a:rPr>
              <a:t>Orfila</a:t>
            </a:r>
            <a:r>
              <a:rPr lang="en-US" sz="2800" dirty="0">
                <a:solidFill>
                  <a:srgbClr val="FFFF00"/>
                </a:solidFill>
              </a:rPr>
              <a:t> (1787-1853)</a:t>
            </a:r>
          </a:p>
          <a:p>
            <a:r>
              <a:rPr lang="en-US" sz="2800" dirty="0"/>
              <a:t>“father of forensic toxicology”</a:t>
            </a:r>
          </a:p>
          <a:p>
            <a:r>
              <a:rPr lang="en-US" sz="2800" dirty="0" smtClean="0"/>
              <a:t> Studied poisons</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media.ebaumsworld.com/picture/jakewuz1/DRUGSAREBAD.png"/>
          <p:cNvPicPr>
            <a:picLocks noChangeAspect="1" noChangeArrowheads="1"/>
          </p:cNvPicPr>
          <p:nvPr/>
        </p:nvPicPr>
        <p:blipFill>
          <a:blip r:embed="rId2"/>
          <a:srcRect l="6154" t="5330" r="7692" b="13085"/>
          <a:stretch>
            <a:fillRect/>
          </a:stretch>
        </p:blipFill>
        <p:spPr bwMode="auto">
          <a:xfrm>
            <a:off x="-70105" y="0"/>
            <a:ext cx="9214105" cy="6980382"/>
          </a:xfrm>
          <a:prstGeom prst="rect">
            <a:avLst/>
          </a:prstGeom>
          <a:noFill/>
        </p:spPr>
      </p:pic>
      <p:sp>
        <p:nvSpPr>
          <p:cNvPr id="18434" name="Rectangle 2"/>
          <p:cNvSpPr>
            <a:spLocks noGrp="1" noChangeArrowheads="1"/>
          </p:cNvSpPr>
          <p:nvPr>
            <p:ph type="title"/>
          </p:nvPr>
        </p:nvSpPr>
        <p:spPr>
          <a:xfrm>
            <a:off x="457200" y="228600"/>
            <a:ext cx="8229600" cy="685800"/>
          </a:xfrm>
        </p:spPr>
        <p:txBody>
          <a:bodyPr>
            <a:normAutofit fontScale="90000"/>
          </a:bodyPr>
          <a:lstStyle/>
          <a:p>
            <a:r>
              <a:rPr lang="en-US" b="1" dirty="0">
                <a:solidFill>
                  <a:srgbClr val="FFFF00"/>
                </a:solidFill>
              </a:rPr>
              <a:t>Forensic Science Specialties</a:t>
            </a:r>
          </a:p>
        </p:txBody>
      </p:sp>
      <p:sp>
        <p:nvSpPr>
          <p:cNvPr id="18435" name="Rectangle 3"/>
          <p:cNvSpPr>
            <a:spLocks noGrp="1" noChangeArrowheads="1"/>
          </p:cNvSpPr>
          <p:nvPr>
            <p:ph type="body" idx="1"/>
          </p:nvPr>
        </p:nvSpPr>
        <p:spPr>
          <a:xfrm>
            <a:off x="228600" y="1905000"/>
            <a:ext cx="2819400" cy="3733800"/>
          </a:xfrm>
          <a:solidFill>
            <a:schemeClr val="bg1"/>
          </a:solidFill>
        </p:spPr>
        <p:txBody>
          <a:bodyPr>
            <a:normAutofit fontScale="77500" lnSpcReduction="20000"/>
          </a:bodyPr>
          <a:lstStyle/>
          <a:p>
            <a:pPr>
              <a:buFontTx/>
              <a:buNone/>
            </a:pPr>
            <a:r>
              <a:rPr lang="en-US" sz="2800" u="sng" dirty="0">
                <a:effectLst>
                  <a:outerShdw blurRad="38100" dist="38100" dir="2700000" algn="tl">
                    <a:srgbClr val="000000">
                      <a:alpha val="43137"/>
                    </a:srgbClr>
                  </a:outerShdw>
                </a:effectLst>
              </a:rPr>
              <a:t>Forensic Toxicology:</a:t>
            </a:r>
          </a:p>
          <a:p>
            <a:r>
              <a:rPr lang="en-US" sz="2400" dirty="0"/>
              <a:t>Forensic toxicology is the study of the effects of extraneous materials such as poisons and drugs in the body</a:t>
            </a:r>
          </a:p>
          <a:p>
            <a:r>
              <a:rPr lang="en-US" sz="2400" dirty="0"/>
              <a:t>Forensic toxicologists must determine both the presence and the amounts of extraneous materials in the </a:t>
            </a:r>
            <a:r>
              <a:rPr lang="en-US" sz="2400" dirty="0" smtClean="0"/>
              <a:t>body</a:t>
            </a:r>
            <a:endParaRPr lang="en-US" sz="2400" dirty="0"/>
          </a:p>
        </p:txBody>
      </p:sp>
      <p:sp>
        <p:nvSpPr>
          <p:cNvPr id="9" name="Rectangle 3"/>
          <p:cNvSpPr txBox="1">
            <a:spLocks noChangeArrowheads="1"/>
          </p:cNvSpPr>
          <p:nvPr/>
        </p:nvSpPr>
        <p:spPr>
          <a:xfrm>
            <a:off x="6172200" y="2133600"/>
            <a:ext cx="2590800" cy="3200400"/>
          </a:xfrm>
          <a:prstGeom prst="rect">
            <a:avLst/>
          </a:prstGeom>
          <a:solidFill>
            <a:schemeClr val="bg1"/>
          </a:solidFill>
        </p:spPr>
        <p:txBody>
          <a:bodyPr vert="horz">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Assist the medical examiners in determining the cause of death</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May be involved in the determination of ethanol levels in blood and breath samples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a:solidFill>
                  <a:srgbClr val="FFFF00"/>
                </a:solidFill>
              </a:rPr>
              <a:t>Forensic Science Specialties</a:t>
            </a:r>
          </a:p>
        </p:txBody>
      </p:sp>
      <p:sp>
        <p:nvSpPr>
          <p:cNvPr id="20483" name="Rectangle 3"/>
          <p:cNvSpPr>
            <a:spLocks noGrp="1" noChangeArrowheads="1"/>
          </p:cNvSpPr>
          <p:nvPr>
            <p:ph type="body" idx="1"/>
          </p:nvPr>
        </p:nvSpPr>
        <p:spPr/>
        <p:txBody>
          <a:bodyPr>
            <a:normAutofit/>
          </a:bodyPr>
          <a:lstStyle/>
          <a:p>
            <a:pPr>
              <a:buFontTx/>
              <a:buNone/>
            </a:pPr>
            <a:r>
              <a:rPr lang="en-US" sz="3200" b="1" dirty="0" smtClean="0"/>
              <a:t>Forensic Serology</a:t>
            </a:r>
          </a:p>
          <a:p>
            <a:pPr>
              <a:buFontTx/>
              <a:buNone/>
            </a:pPr>
            <a:r>
              <a:rPr lang="en-US" sz="2400" b="1" dirty="0" smtClean="0"/>
              <a:t>                 - analysis of bodily fluids</a:t>
            </a:r>
          </a:p>
          <a:p>
            <a:pPr>
              <a:buFontTx/>
              <a:buNone/>
            </a:pPr>
            <a:endParaRPr lang="en-US" sz="2400" b="1" dirty="0" smtClean="0"/>
          </a:p>
          <a:p>
            <a:pPr>
              <a:buFontTx/>
              <a:buNone/>
            </a:pPr>
            <a:endParaRPr lang="en-US" sz="2400" b="1" dirty="0" smtClean="0"/>
          </a:p>
          <a:p>
            <a:pPr>
              <a:buFontTx/>
              <a:buNone/>
            </a:pPr>
            <a:r>
              <a:rPr lang="en-US" sz="3200" b="1" dirty="0" smtClean="0"/>
              <a:t>Fingerprints</a:t>
            </a:r>
          </a:p>
          <a:p>
            <a:pPr>
              <a:buFontTx/>
              <a:buNone/>
            </a:pPr>
            <a:r>
              <a:rPr lang="en-US" sz="2400" b="1" dirty="0" smtClean="0"/>
              <a:t>               -analysis of friction ridge patterns</a:t>
            </a:r>
          </a:p>
          <a:p>
            <a:pPr>
              <a:buFontTx/>
              <a:buNone/>
            </a:pPr>
            <a:endParaRPr lang="en-US" sz="2800" b="1" dirty="0"/>
          </a:p>
        </p:txBody>
      </p:sp>
      <p:pic>
        <p:nvPicPr>
          <p:cNvPr id="47106" name="Picture 2" descr="http://www.cleanqueens.com.au/images/photos/crime1.jpg"/>
          <p:cNvPicPr>
            <a:picLocks noChangeAspect="1" noChangeArrowheads="1"/>
          </p:cNvPicPr>
          <p:nvPr/>
        </p:nvPicPr>
        <p:blipFill>
          <a:blip r:embed="rId2"/>
          <a:srcRect/>
          <a:stretch>
            <a:fillRect/>
          </a:stretch>
        </p:blipFill>
        <p:spPr bwMode="auto">
          <a:xfrm>
            <a:off x="5562600" y="1371600"/>
            <a:ext cx="2990850" cy="2261083"/>
          </a:xfrm>
          <a:prstGeom prst="rect">
            <a:avLst/>
          </a:prstGeom>
          <a:noFill/>
        </p:spPr>
      </p:pic>
      <p:pic>
        <p:nvPicPr>
          <p:cNvPr id="47108" name="Picture 4" descr="http://ww2.ps-sp.gc.ca/_images/english/iji-iij/poss_pic_e.jpg"/>
          <p:cNvPicPr>
            <a:picLocks noChangeAspect="1" noChangeArrowheads="1"/>
          </p:cNvPicPr>
          <p:nvPr/>
        </p:nvPicPr>
        <p:blipFill>
          <a:blip r:embed="rId3"/>
          <a:srcRect/>
          <a:stretch>
            <a:fillRect/>
          </a:stretch>
        </p:blipFill>
        <p:spPr bwMode="auto">
          <a:xfrm>
            <a:off x="2514600" y="4465162"/>
            <a:ext cx="3352800" cy="193563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a:solidFill>
                  <a:srgbClr val="FFFF00"/>
                </a:solidFill>
              </a:rPr>
              <a:t>Forensic Science Specialties</a:t>
            </a:r>
          </a:p>
        </p:txBody>
      </p:sp>
      <p:sp>
        <p:nvSpPr>
          <p:cNvPr id="20483" name="Rectangle 3"/>
          <p:cNvSpPr>
            <a:spLocks noGrp="1" noChangeArrowheads="1"/>
          </p:cNvSpPr>
          <p:nvPr>
            <p:ph type="body" idx="1"/>
          </p:nvPr>
        </p:nvSpPr>
        <p:spPr>
          <a:xfrm>
            <a:off x="457200" y="1524000"/>
            <a:ext cx="5486400" cy="4572000"/>
          </a:xfrm>
        </p:spPr>
        <p:txBody>
          <a:bodyPr>
            <a:normAutofit/>
          </a:bodyPr>
          <a:lstStyle/>
          <a:p>
            <a:pPr>
              <a:buFontTx/>
              <a:buNone/>
            </a:pPr>
            <a:endParaRPr lang="en-US" sz="2600" dirty="0" smtClean="0"/>
          </a:p>
          <a:p>
            <a:pPr>
              <a:buFontTx/>
              <a:buNone/>
            </a:pPr>
            <a:r>
              <a:rPr lang="en-US" sz="3200" b="1" dirty="0" smtClean="0"/>
              <a:t>Firearms Analysis</a:t>
            </a:r>
          </a:p>
          <a:p>
            <a:pPr>
              <a:buFontTx/>
              <a:buNone/>
            </a:pPr>
            <a:r>
              <a:rPr lang="en-US" sz="3200" b="1" dirty="0" smtClean="0"/>
              <a:t>                             -</a:t>
            </a:r>
            <a:r>
              <a:rPr lang="en-US" sz="2400" b="1" dirty="0" smtClean="0"/>
              <a:t>gun &amp; bullet   </a:t>
            </a:r>
          </a:p>
          <a:p>
            <a:pPr>
              <a:buFontTx/>
              <a:buNone/>
            </a:pPr>
            <a:r>
              <a:rPr lang="en-US" sz="2400" b="1" dirty="0" smtClean="0"/>
              <a:t>                                          comparisons,                             </a:t>
            </a:r>
          </a:p>
          <a:p>
            <a:pPr>
              <a:buFontTx/>
              <a:buNone/>
            </a:pPr>
            <a:r>
              <a:rPr lang="en-US" sz="2400" b="1" dirty="0" smtClean="0"/>
              <a:t>                                          GSR</a:t>
            </a:r>
          </a:p>
          <a:p>
            <a:pPr>
              <a:buFontTx/>
              <a:buNone/>
            </a:pPr>
            <a:endParaRPr lang="en-US" sz="2400" b="1" dirty="0" smtClean="0"/>
          </a:p>
          <a:p>
            <a:pPr>
              <a:buFontTx/>
              <a:buNone/>
            </a:pPr>
            <a:endParaRPr lang="en-US" sz="3200" b="1" dirty="0" smtClean="0"/>
          </a:p>
          <a:p>
            <a:pPr>
              <a:buFontTx/>
              <a:buNone/>
            </a:pPr>
            <a:endParaRPr lang="en-US" sz="3200" b="1" dirty="0" smtClean="0"/>
          </a:p>
          <a:p>
            <a:pPr>
              <a:buFontTx/>
              <a:buNone/>
            </a:pPr>
            <a:r>
              <a:rPr lang="en-US" sz="2800" b="1" dirty="0" smtClean="0"/>
              <a:t>        </a:t>
            </a:r>
            <a:endParaRPr lang="en-US" sz="2800" b="1" dirty="0"/>
          </a:p>
        </p:txBody>
      </p:sp>
      <p:pic>
        <p:nvPicPr>
          <p:cNvPr id="49154" name="Picture 2"/>
          <p:cNvPicPr>
            <a:picLocks noChangeAspect="1" noChangeArrowheads="1"/>
          </p:cNvPicPr>
          <p:nvPr/>
        </p:nvPicPr>
        <p:blipFill>
          <a:blip r:embed="rId2"/>
          <a:srcRect/>
          <a:stretch>
            <a:fillRect/>
          </a:stretch>
        </p:blipFill>
        <p:spPr bwMode="auto">
          <a:xfrm>
            <a:off x="5944744" y="1295400"/>
            <a:ext cx="2533650" cy="3810000"/>
          </a:xfrm>
          <a:prstGeom prst="rect">
            <a:avLst/>
          </a:prstGeom>
          <a:noFill/>
          <a:ln w="9525">
            <a:noFill/>
            <a:miter lim="800000"/>
            <a:headEnd/>
            <a:tailEnd/>
          </a:ln>
          <a:effectLst/>
        </p:spPr>
      </p:pic>
      <p:sp>
        <p:nvSpPr>
          <p:cNvPr id="7" name="TextBox 6"/>
          <p:cNvSpPr txBox="1"/>
          <p:nvPr/>
        </p:nvSpPr>
        <p:spPr>
          <a:xfrm>
            <a:off x="990600" y="4191000"/>
            <a:ext cx="4572000" cy="2123658"/>
          </a:xfrm>
          <a:prstGeom prst="rect">
            <a:avLst/>
          </a:prstGeom>
          <a:noFill/>
        </p:spPr>
        <p:txBody>
          <a:bodyPr wrap="square" rtlCol="0">
            <a:spAutoFit/>
          </a:bodyPr>
          <a:lstStyle/>
          <a:p>
            <a:r>
              <a:rPr lang="en-US" sz="4400" b="1" dirty="0" smtClean="0">
                <a:solidFill>
                  <a:srgbClr val="FF99FF"/>
                </a:solidFill>
              </a:rPr>
              <a:t>Do you want to see chicks with guns?</a:t>
            </a:r>
            <a:endParaRPr lang="en-US" sz="4400" b="1" dirty="0">
              <a:solidFill>
                <a:srgbClr val="FF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i88.photobucket.com/albums/k172/ciubi/f/funny0094.jpg"/>
          <p:cNvPicPr>
            <a:picLocks noChangeAspect="1" noChangeArrowheads="1"/>
          </p:cNvPicPr>
          <p:nvPr/>
        </p:nvPicPr>
        <p:blipFill>
          <a:blip r:embed="rId2"/>
          <a:srcRect/>
          <a:stretch>
            <a:fillRect/>
          </a:stretch>
        </p:blipFill>
        <p:spPr bwMode="auto">
          <a:xfrm>
            <a:off x="609600" y="533400"/>
            <a:ext cx="7902610" cy="57531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42" name="Picture 2" descr="http://babyboomeradvisorclub.files.wordpress.com/2007/04/losingafriend-2.jpg"/>
          <p:cNvPicPr>
            <a:picLocks noChangeAspect="1" noChangeArrowheads="1"/>
          </p:cNvPicPr>
          <p:nvPr/>
        </p:nvPicPr>
        <p:blipFill>
          <a:blip r:embed="rId2"/>
          <a:srcRect/>
          <a:stretch>
            <a:fillRect/>
          </a:stretch>
        </p:blipFill>
        <p:spPr bwMode="auto">
          <a:xfrm>
            <a:off x="0" y="-257175"/>
            <a:ext cx="9144000" cy="7115175"/>
          </a:xfrm>
          <a:prstGeom prst="rect">
            <a:avLst/>
          </a:prstGeom>
          <a:noFill/>
        </p:spPr>
      </p:pic>
      <p:sp>
        <p:nvSpPr>
          <p:cNvPr id="5" name="Rectangular Callout 4"/>
          <p:cNvSpPr/>
          <p:nvPr/>
        </p:nvSpPr>
        <p:spPr>
          <a:xfrm>
            <a:off x="501445" y="1066800"/>
            <a:ext cx="4343400" cy="1905000"/>
          </a:xfrm>
          <a:prstGeom prst="wedgeRectCallout">
            <a:avLst>
              <a:gd name="adj1" fmla="val 55144"/>
              <a:gd name="adj2" fmla="val 4416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OH NO!</a:t>
            </a:r>
          </a:p>
          <a:p>
            <a:pPr algn="ctr"/>
            <a:r>
              <a:rPr lang="en-US" sz="3200" b="1" dirty="0" smtClean="0">
                <a:solidFill>
                  <a:schemeClr val="bg1"/>
                </a:solidFill>
              </a:rPr>
              <a:t>PETE IS THAT YOU?</a:t>
            </a:r>
            <a:endParaRPr lang="en-US" sz="3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None/>
            </a:pPr>
            <a:r>
              <a:rPr lang="en-US" sz="3600" b="1" dirty="0" smtClean="0"/>
              <a:t>Questioned Documents</a:t>
            </a:r>
          </a:p>
          <a:p>
            <a:pPr>
              <a:buFontTx/>
              <a:buNone/>
            </a:pPr>
            <a:r>
              <a:rPr lang="en-US" sz="3600" b="1" dirty="0" smtClean="0"/>
              <a:t>        -</a:t>
            </a:r>
            <a:r>
              <a:rPr lang="en-US" sz="2800" b="1" dirty="0" smtClean="0"/>
              <a:t>investigations into  </a:t>
            </a:r>
          </a:p>
          <a:p>
            <a:pPr>
              <a:buFontTx/>
              <a:buNone/>
            </a:pPr>
            <a:r>
              <a:rPr lang="en-US" sz="2800" b="1" dirty="0" smtClean="0"/>
              <a:t>             the authenticity             </a:t>
            </a:r>
          </a:p>
          <a:p>
            <a:pPr>
              <a:buFontTx/>
              <a:buNone/>
            </a:pPr>
            <a:r>
              <a:rPr lang="en-US" sz="2800" b="1" dirty="0" smtClean="0"/>
              <a:t>              of documents</a:t>
            </a:r>
            <a:endParaRPr lang="en-US" dirty="0"/>
          </a:p>
        </p:txBody>
      </p:sp>
      <p:sp>
        <p:nvSpPr>
          <p:cNvPr id="3" name="Title 2"/>
          <p:cNvSpPr>
            <a:spLocks noGrp="1"/>
          </p:cNvSpPr>
          <p:nvPr>
            <p:ph type="title"/>
          </p:nvPr>
        </p:nvSpPr>
        <p:spPr/>
        <p:txBody>
          <a:bodyPr/>
          <a:lstStyle/>
          <a:p>
            <a:r>
              <a:rPr b="1" smtClean="0">
                <a:solidFill>
                  <a:srgbClr val="FFFF00"/>
                </a:solidFill>
              </a:rPr>
              <a:t>Forensic Science Specialties</a:t>
            </a:r>
            <a:endParaRPr lang="en-US" dirty="0"/>
          </a:p>
        </p:txBody>
      </p:sp>
      <p:pic>
        <p:nvPicPr>
          <p:cNvPr id="4" name="Picture 4" descr="http://www.higherfi.com/fraud_forgery.jpg"/>
          <p:cNvPicPr>
            <a:picLocks noChangeAspect="1" noChangeArrowheads="1"/>
          </p:cNvPicPr>
          <p:nvPr/>
        </p:nvPicPr>
        <p:blipFill>
          <a:blip r:embed="rId2"/>
          <a:srcRect/>
          <a:stretch>
            <a:fillRect/>
          </a:stretch>
        </p:blipFill>
        <p:spPr bwMode="auto">
          <a:xfrm>
            <a:off x="4495800" y="2971800"/>
            <a:ext cx="4155831" cy="3288527"/>
          </a:xfrm>
          <a:prstGeom prst="rect">
            <a:avLst/>
          </a:prstGeom>
          <a:noFill/>
        </p:spPr>
      </p:pic>
      <p:pic>
        <p:nvPicPr>
          <p:cNvPr id="50178" name="Picture 2" descr="http://www.ganet.org/gbi/images/quest2.jpg"/>
          <p:cNvPicPr>
            <a:picLocks noChangeAspect="1" noChangeArrowheads="1"/>
          </p:cNvPicPr>
          <p:nvPr/>
        </p:nvPicPr>
        <p:blipFill>
          <a:blip r:embed="rId3"/>
          <a:srcRect/>
          <a:stretch>
            <a:fillRect/>
          </a:stretch>
        </p:blipFill>
        <p:spPr bwMode="auto">
          <a:xfrm>
            <a:off x="838200" y="3886200"/>
            <a:ext cx="3209925" cy="22479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a:solidFill>
                  <a:srgbClr val="FFFF00"/>
                </a:solidFill>
              </a:rPr>
              <a:t>Forensic Science Specialties</a:t>
            </a:r>
          </a:p>
        </p:txBody>
      </p:sp>
      <p:sp>
        <p:nvSpPr>
          <p:cNvPr id="20483" name="Rectangle 3"/>
          <p:cNvSpPr>
            <a:spLocks noGrp="1" noChangeArrowheads="1"/>
          </p:cNvSpPr>
          <p:nvPr>
            <p:ph type="body" idx="1"/>
          </p:nvPr>
        </p:nvSpPr>
        <p:spPr>
          <a:xfrm>
            <a:off x="685800" y="1524000"/>
            <a:ext cx="8229600" cy="4572000"/>
          </a:xfrm>
        </p:spPr>
        <p:txBody>
          <a:bodyPr/>
          <a:lstStyle/>
          <a:p>
            <a:pPr>
              <a:buFontTx/>
              <a:buNone/>
            </a:pPr>
            <a:r>
              <a:rPr lang="en-US" sz="2600" b="1" dirty="0" smtClean="0"/>
              <a:t>Forensic </a:t>
            </a:r>
            <a:r>
              <a:rPr lang="en-US" sz="2600" b="1" dirty="0"/>
              <a:t>Computer Science:</a:t>
            </a:r>
          </a:p>
          <a:p>
            <a:r>
              <a:rPr lang="en-US" sz="2600" dirty="0"/>
              <a:t>Use information located on computers and other electronic devices as investigative aids</a:t>
            </a:r>
          </a:p>
          <a:p>
            <a:r>
              <a:rPr lang="en-US" sz="2600" dirty="0"/>
              <a:t>Find hidden or deleted information to determine if internet based crimes have been committed</a:t>
            </a:r>
          </a:p>
        </p:txBody>
      </p:sp>
      <p:pic>
        <p:nvPicPr>
          <p:cNvPr id="46082" name="Picture 2" descr="http://www.starken.com/uploads/Lm/Lm/LmLmRI4E3yCh-kSOdcvYZw/computer-forensics-services.jpg"/>
          <p:cNvPicPr>
            <a:picLocks noChangeAspect="1" noChangeArrowheads="1"/>
          </p:cNvPicPr>
          <p:nvPr/>
        </p:nvPicPr>
        <p:blipFill>
          <a:blip r:embed="rId2"/>
          <a:srcRect/>
          <a:stretch>
            <a:fillRect/>
          </a:stretch>
        </p:blipFill>
        <p:spPr bwMode="auto">
          <a:xfrm>
            <a:off x="609600" y="3810000"/>
            <a:ext cx="3114675" cy="2333625"/>
          </a:xfrm>
          <a:prstGeom prst="rect">
            <a:avLst/>
          </a:prstGeom>
          <a:noFill/>
        </p:spPr>
      </p:pic>
      <p:pic>
        <p:nvPicPr>
          <p:cNvPr id="46084" name="Picture 4" descr="http://www.eid-inc.com/content/info/..%5C..%5Cimages%5C513469.jpg"/>
          <p:cNvPicPr>
            <a:picLocks noChangeAspect="1" noChangeArrowheads="1"/>
          </p:cNvPicPr>
          <p:nvPr/>
        </p:nvPicPr>
        <p:blipFill>
          <a:blip r:embed="rId3"/>
          <a:srcRect/>
          <a:stretch>
            <a:fillRect/>
          </a:stretch>
        </p:blipFill>
        <p:spPr bwMode="auto">
          <a:xfrm>
            <a:off x="4876800" y="3886200"/>
            <a:ext cx="2635250" cy="22582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05600" y="0"/>
            <a:ext cx="2438400" cy="7017306"/>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0964" name="Picture 4" descr="http://theyearround.punt.nl/upload/caseofpoison.jpg"/>
          <p:cNvPicPr>
            <a:picLocks noChangeAspect="1" noChangeArrowheads="1"/>
          </p:cNvPicPr>
          <p:nvPr/>
        </p:nvPicPr>
        <p:blipFill>
          <a:blip r:embed="rId2"/>
          <a:srcRect/>
          <a:stretch>
            <a:fillRect/>
          </a:stretch>
        </p:blipFill>
        <p:spPr bwMode="auto">
          <a:xfrm>
            <a:off x="0" y="0"/>
            <a:ext cx="6916119" cy="6858000"/>
          </a:xfrm>
          <a:prstGeom prst="rect">
            <a:avLst/>
          </a:prstGeom>
          <a:solidFill>
            <a:srgbClr val="F5C1EF"/>
          </a:solidFill>
        </p:spPr>
      </p:pic>
      <p:sp>
        <p:nvSpPr>
          <p:cNvPr id="29700" name="Rectangle 4"/>
          <p:cNvSpPr>
            <a:spLocks noGrp="1" noChangeArrowheads="1"/>
          </p:cNvSpPr>
          <p:nvPr>
            <p:ph idx="1"/>
          </p:nvPr>
        </p:nvSpPr>
        <p:spPr>
          <a:xfrm>
            <a:off x="2667000" y="4800600"/>
            <a:ext cx="6248400" cy="2057400"/>
          </a:xfrm>
        </p:spPr>
        <p:txBody>
          <a:bodyPr>
            <a:normAutofit fontScale="62500" lnSpcReduction="20000"/>
          </a:bodyPr>
          <a:lstStyle/>
          <a:p>
            <a:pPr>
              <a:buNone/>
            </a:pPr>
            <a:r>
              <a:rPr lang="en-US" sz="2800"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rPr>
              <a:t>“</a:t>
            </a:r>
            <a:r>
              <a:rPr lang="en-US" sz="2800" dirty="0">
                <a:solidFill>
                  <a:schemeClr val="bg1"/>
                </a:solidFill>
                <a:effectLst>
                  <a:outerShdw blurRad="38100" dist="38100" dir="2700000" algn="tl">
                    <a:srgbClr val="000000">
                      <a:alpha val="43137"/>
                    </a:srgbClr>
                  </a:outerShdw>
                </a:effectLst>
              </a:rPr>
              <a:t>In 1840, Marie </a:t>
            </a:r>
            <a:r>
              <a:rPr lang="en-US" sz="2800" dirty="0" err="1">
                <a:solidFill>
                  <a:schemeClr val="bg1"/>
                </a:solidFill>
                <a:effectLst>
                  <a:outerShdw blurRad="38100" dist="38100" dir="2700000" algn="tl">
                    <a:srgbClr val="000000">
                      <a:alpha val="43137"/>
                    </a:srgbClr>
                  </a:outerShdw>
                </a:effectLst>
              </a:rPr>
              <a:t>LaFarge</a:t>
            </a:r>
            <a:r>
              <a:rPr lang="en-US" sz="2800" dirty="0">
                <a:solidFill>
                  <a:schemeClr val="bg1"/>
                </a:solidFill>
                <a:effectLst>
                  <a:outerShdw blurRad="38100" dist="38100" dir="2700000" algn="tl">
                    <a:srgbClr val="000000">
                      <a:alpha val="43137"/>
                    </a:srgbClr>
                  </a:outerShdw>
                </a:effectLst>
              </a:rPr>
              <a:t> was tried for the murder of her husband using arsenic. Mysteriously, although arsenic was available to the killer and was found in the food, none could be found in the body. </a:t>
            </a:r>
            <a:r>
              <a:rPr lang="en-US" sz="2800" dirty="0" err="1">
                <a:solidFill>
                  <a:schemeClr val="bg1"/>
                </a:solidFill>
                <a:effectLst>
                  <a:outerShdw blurRad="38100" dist="38100" dir="2700000" algn="tl">
                    <a:srgbClr val="000000">
                      <a:alpha val="43137"/>
                    </a:srgbClr>
                  </a:outerShdw>
                </a:effectLst>
              </a:rPr>
              <a:t>Orfila</a:t>
            </a:r>
            <a:r>
              <a:rPr lang="en-US" sz="2800" dirty="0">
                <a:solidFill>
                  <a:schemeClr val="bg1"/>
                </a:solidFill>
                <a:effectLst>
                  <a:outerShdw blurRad="38100" dist="38100" dir="2700000" algn="tl">
                    <a:srgbClr val="000000">
                      <a:alpha val="43137"/>
                    </a:srgbClr>
                  </a:outerShdw>
                </a:effectLst>
              </a:rPr>
              <a:t> was asked by the court to investigate. He discovered that the test used, the Marsh Test, had been performed incorrectly, and that there was in fact arsenic in the body, allowing </a:t>
            </a:r>
            <a:r>
              <a:rPr lang="en-US" sz="2800" dirty="0" err="1">
                <a:solidFill>
                  <a:schemeClr val="bg1"/>
                </a:solidFill>
                <a:effectLst>
                  <a:outerShdw blurRad="38100" dist="38100" dir="2700000" algn="tl">
                    <a:srgbClr val="000000">
                      <a:alpha val="43137"/>
                    </a:srgbClr>
                  </a:outerShdw>
                </a:effectLst>
              </a:rPr>
              <a:t>LaFarge</a:t>
            </a:r>
            <a:r>
              <a:rPr lang="en-US" sz="2800" dirty="0">
                <a:solidFill>
                  <a:schemeClr val="bg1"/>
                </a:solidFill>
                <a:effectLst>
                  <a:outerShdw blurRad="38100" dist="38100" dir="2700000" algn="tl">
                    <a:srgbClr val="000000">
                      <a:alpha val="43137"/>
                    </a:srgbClr>
                  </a:outerShdw>
                </a:effectLst>
              </a:rPr>
              <a:t> to be found guilty.”</a:t>
            </a:r>
          </a:p>
        </p:txBody>
      </p:sp>
      <p:pic>
        <p:nvPicPr>
          <p:cNvPr id="40966" name="Picture 6" descr="http://www.chm.bris.ac.uk/motm/arsine/lafarge.gif"/>
          <p:cNvPicPr>
            <a:picLocks noChangeAspect="1" noChangeArrowheads="1"/>
          </p:cNvPicPr>
          <p:nvPr/>
        </p:nvPicPr>
        <p:blipFill>
          <a:blip r:embed="rId3"/>
          <a:srcRect/>
          <a:stretch>
            <a:fillRect/>
          </a:stretch>
        </p:blipFill>
        <p:spPr bwMode="auto">
          <a:xfrm>
            <a:off x="6172200" y="1143000"/>
            <a:ext cx="2438400" cy="3304373"/>
          </a:xfrm>
          <a:prstGeom prst="rect">
            <a:avLst/>
          </a:prstGeom>
          <a:noFill/>
        </p:spPr>
      </p:pic>
      <p:sp>
        <p:nvSpPr>
          <p:cNvPr id="7" name="Rectangle 6"/>
          <p:cNvSpPr/>
          <p:nvPr/>
        </p:nvSpPr>
        <p:spPr>
          <a:xfrm>
            <a:off x="6553200" y="4267200"/>
            <a:ext cx="1687770" cy="369332"/>
          </a:xfrm>
          <a:prstGeom prst="rect">
            <a:avLst/>
          </a:prstGeom>
          <a:solidFill>
            <a:srgbClr val="F5C1EF"/>
          </a:solidFill>
        </p:spPr>
        <p:txBody>
          <a:bodyPr wrap="none">
            <a:spAutoFit/>
          </a:bodyPr>
          <a:lstStyle/>
          <a:p>
            <a:r>
              <a:rPr lang="en-US" dirty="0" smtClean="0">
                <a:solidFill>
                  <a:schemeClr val="bg1"/>
                </a:solidFill>
                <a:effectLst>
                  <a:outerShdw blurRad="38100" dist="38100" dir="2700000" algn="tl">
                    <a:srgbClr val="000000">
                      <a:alpha val="43137"/>
                    </a:srgbClr>
                  </a:outerShdw>
                </a:effectLst>
              </a:rPr>
              <a:t>Marie </a:t>
            </a:r>
            <a:r>
              <a:rPr lang="en-US" dirty="0" err="1" smtClean="0">
                <a:solidFill>
                  <a:schemeClr val="bg1"/>
                </a:solidFill>
                <a:effectLst>
                  <a:outerShdw blurRad="38100" dist="38100" dir="2700000" algn="tl">
                    <a:srgbClr val="000000">
                      <a:alpha val="43137"/>
                    </a:srgbClr>
                  </a:outerShdw>
                </a:effectLst>
              </a:rPr>
              <a:t>LaFarge</a:t>
            </a:r>
            <a:r>
              <a:rPr lang="en-US" dirty="0" smtClean="0">
                <a:solidFill>
                  <a:schemeClr val="bg1"/>
                </a:solidFill>
                <a:effectLst>
                  <a:outerShdw blurRad="38100" dist="38100" dir="2700000" algn="tl">
                    <a:srgbClr val="000000">
                      <a:alpha val="43137"/>
                    </a:srgbClr>
                  </a:outerShdw>
                </a:effectLst>
              </a:rPr>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Alphonse Bertillon"/>
          <p:cNvPicPr>
            <a:picLocks noChangeAspect="1" noChangeArrowheads="1"/>
          </p:cNvPicPr>
          <p:nvPr/>
        </p:nvPicPr>
        <p:blipFill>
          <a:blip r:embed="rId3"/>
          <a:srcRect/>
          <a:stretch>
            <a:fillRect/>
          </a:stretch>
        </p:blipFill>
        <p:spPr bwMode="auto">
          <a:xfrm>
            <a:off x="-533400" y="-381000"/>
            <a:ext cx="6134837" cy="7239000"/>
          </a:xfrm>
          <a:prstGeom prst="rect">
            <a:avLst/>
          </a:prstGeom>
          <a:noFill/>
        </p:spPr>
      </p:pic>
      <p:pic>
        <p:nvPicPr>
          <p:cNvPr id="5122" name="Picture 2" descr="http://upload.wikimedia.org/wikipedia/commons/thumb/7/74/Bertillon_-_Signalement_Anthropometrique.png/378px-Bertillon_-_Signalement_Anthropometrique.png"/>
          <p:cNvPicPr>
            <a:picLocks noChangeAspect="1" noChangeArrowheads="1"/>
          </p:cNvPicPr>
          <p:nvPr/>
        </p:nvPicPr>
        <p:blipFill>
          <a:blip r:embed="rId4"/>
          <a:srcRect/>
          <a:stretch>
            <a:fillRect/>
          </a:stretch>
        </p:blipFill>
        <p:spPr bwMode="auto">
          <a:xfrm>
            <a:off x="4821453" y="0"/>
            <a:ext cx="4322547" cy="6861746"/>
          </a:xfrm>
          <a:prstGeom prst="rect">
            <a:avLst/>
          </a:prstGeom>
          <a:noFill/>
        </p:spPr>
      </p:pic>
      <p:sp>
        <p:nvSpPr>
          <p:cNvPr id="28675" name="Rectangle 3"/>
          <p:cNvSpPr>
            <a:spLocks noGrp="1" noChangeArrowheads="1"/>
          </p:cNvSpPr>
          <p:nvPr>
            <p:ph idx="1"/>
          </p:nvPr>
        </p:nvSpPr>
        <p:spPr>
          <a:xfrm>
            <a:off x="-304800" y="4343400"/>
            <a:ext cx="4876800" cy="2286000"/>
          </a:xfrm>
          <a:solidFill>
            <a:schemeClr val="bg1"/>
          </a:solidFill>
          <a:ln>
            <a:solidFill>
              <a:schemeClr val="tx1"/>
            </a:solidFill>
          </a:ln>
        </p:spPr>
        <p:txBody>
          <a:bodyPr>
            <a:normAutofit fontScale="92500"/>
          </a:bodyPr>
          <a:lstStyle/>
          <a:p>
            <a:r>
              <a:rPr lang="en-US" dirty="0" smtClean="0"/>
              <a:t>1</a:t>
            </a:r>
            <a:r>
              <a:rPr lang="en-US" baseline="30000" dirty="0" smtClean="0"/>
              <a:t>st</a:t>
            </a:r>
            <a:r>
              <a:rPr lang="en-US" dirty="0" smtClean="0"/>
              <a:t> </a:t>
            </a:r>
            <a:r>
              <a:rPr lang="en-US" dirty="0"/>
              <a:t>scientific system of personal </a:t>
            </a:r>
            <a:r>
              <a:rPr lang="en-US" dirty="0" smtClean="0"/>
              <a:t>    </a:t>
            </a:r>
          </a:p>
          <a:p>
            <a:pPr>
              <a:buNone/>
            </a:pPr>
            <a:r>
              <a:rPr lang="en-US" dirty="0" smtClean="0"/>
              <a:t>   identification</a:t>
            </a:r>
            <a:endParaRPr lang="en-US" dirty="0"/>
          </a:p>
          <a:p>
            <a:r>
              <a:rPr lang="en-US" dirty="0"/>
              <a:t>Anthropometry </a:t>
            </a:r>
          </a:p>
          <a:p>
            <a:pPr>
              <a:buFont typeface="Wingdings" pitchFamily="2" charset="2"/>
              <a:buNone/>
            </a:pPr>
            <a:r>
              <a:rPr lang="en-US" dirty="0"/>
              <a:t> </a:t>
            </a:r>
            <a:r>
              <a:rPr lang="en-US" dirty="0" smtClean="0"/>
              <a:t>  (</a:t>
            </a:r>
            <a:r>
              <a:rPr lang="en-US" dirty="0"/>
              <a:t>body measurements)</a:t>
            </a:r>
          </a:p>
          <a:p>
            <a:r>
              <a:rPr lang="en-US" dirty="0"/>
              <a:t>“Father of </a:t>
            </a:r>
            <a:r>
              <a:rPr lang="en-US" dirty="0" smtClean="0"/>
              <a:t>criminal identification</a:t>
            </a:r>
            <a:r>
              <a:rPr lang="en-US" dirty="0"/>
              <a:t>”</a:t>
            </a:r>
          </a:p>
        </p:txBody>
      </p:sp>
      <p:sp>
        <p:nvSpPr>
          <p:cNvPr id="5" name="Rectangle 3"/>
          <p:cNvSpPr txBox="1">
            <a:spLocks noChangeArrowheads="1"/>
          </p:cNvSpPr>
          <p:nvPr/>
        </p:nvSpPr>
        <p:spPr>
          <a:xfrm>
            <a:off x="0" y="0"/>
            <a:ext cx="4648200" cy="533400"/>
          </a:xfrm>
          <a:prstGeom prst="rect">
            <a:avLst/>
          </a:prstGeom>
          <a:solidFill>
            <a:schemeClr val="bg1"/>
          </a:solidFill>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600" b="0" i="0" u="none" strike="noStrike" kern="1200" cap="none" spc="0" normalizeH="0" baseline="0" noProof="0" dirty="0" smtClean="0">
                <a:ln>
                  <a:noFill/>
                </a:ln>
                <a:solidFill>
                  <a:srgbClr val="FFFF00"/>
                </a:solidFill>
                <a:effectLst/>
                <a:uLnTx/>
                <a:uFillTx/>
                <a:latin typeface="+mn-lt"/>
                <a:ea typeface="+mn-ea"/>
                <a:cs typeface="+mn-cs"/>
              </a:rPr>
              <a:t>Alphonse Bertillon (1853-1914)</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bbc.co.uk/radio4/science/media/MW_Galton.jpg"/>
          <p:cNvPicPr>
            <a:picLocks noChangeAspect="1" noChangeArrowheads="1"/>
          </p:cNvPicPr>
          <p:nvPr/>
        </p:nvPicPr>
        <p:blipFill>
          <a:blip r:embed="rId2"/>
          <a:srcRect/>
          <a:stretch>
            <a:fillRect/>
          </a:stretch>
        </p:blipFill>
        <p:spPr bwMode="auto">
          <a:xfrm>
            <a:off x="0" y="0"/>
            <a:ext cx="6858000" cy="6858000"/>
          </a:xfrm>
          <a:prstGeom prst="rect">
            <a:avLst/>
          </a:prstGeom>
          <a:noFill/>
        </p:spPr>
      </p:pic>
      <p:pic>
        <p:nvPicPr>
          <p:cNvPr id="4102" name="Picture 6" descr="http://static.howstuffworks.com/gif/fingerprint-3.jpg"/>
          <p:cNvPicPr>
            <a:picLocks noChangeAspect="1" noChangeArrowheads="1"/>
          </p:cNvPicPr>
          <p:nvPr/>
        </p:nvPicPr>
        <p:blipFill>
          <a:blip r:embed="rId3"/>
          <a:srcRect/>
          <a:stretch>
            <a:fillRect/>
          </a:stretch>
        </p:blipFill>
        <p:spPr bwMode="auto">
          <a:xfrm>
            <a:off x="6033796" y="4191000"/>
            <a:ext cx="3110204" cy="2667000"/>
          </a:xfrm>
          <a:prstGeom prst="rect">
            <a:avLst/>
          </a:prstGeom>
          <a:noFill/>
        </p:spPr>
      </p:pic>
      <p:pic>
        <p:nvPicPr>
          <p:cNvPr id="4098" name="Picture 2" descr="http://content.answers.com/main/content/img/oxford/Oxford_Body/019852403x.fingerprints.1.jpg"/>
          <p:cNvPicPr>
            <a:picLocks noChangeAspect="1" noChangeArrowheads="1"/>
          </p:cNvPicPr>
          <p:nvPr/>
        </p:nvPicPr>
        <p:blipFill>
          <a:blip r:embed="rId4"/>
          <a:srcRect/>
          <a:stretch>
            <a:fillRect/>
          </a:stretch>
        </p:blipFill>
        <p:spPr bwMode="auto">
          <a:xfrm>
            <a:off x="5575424" y="0"/>
            <a:ext cx="3568576" cy="4191000"/>
          </a:xfrm>
          <a:prstGeom prst="rect">
            <a:avLst/>
          </a:prstGeom>
          <a:noFill/>
        </p:spPr>
      </p:pic>
      <p:sp>
        <p:nvSpPr>
          <p:cNvPr id="30723" name="Rectangle 3"/>
          <p:cNvSpPr>
            <a:spLocks noGrp="1" noChangeArrowheads="1"/>
          </p:cNvSpPr>
          <p:nvPr>
            <p:ph idx="1"/>
          </p:nvPr>
        </p:nvSpPr>
        <p:spPr>
          <a:xfrm>
            <a:off x="381000" y="4953000"/>
            <a:ext cx="5410200" cy="1371600"/>
          </a:xfrm>
          <a:solidFill>
            <a:schemeClr val="bg1"/>
          </a:solidFill>
          <a:ln>
            <a:solidFill>
              <a:schemeClr val="tx1"/>
            </a:solidFill>
          </a:ln>
        </p:spPr>
        <p:txBody>
          <a:bodyPr>
            <a:normAutofit fontScale="92500"/>
          </a:bodyPr>
          <a:lstStyle/>
          <a:p>
            <a:r>
              <a:rPr lang="en-US" dirty="0" smtClean="0"/>
              <a:t>1</a:t>
            </a:r>
            <a:r>
              <a:rPr lang="en-US" baseline="30000" dirty="0" smtClean="0"/>
              <a:t>st</a:t>
            </a:r>
            <a:r>
              <a:rPr lang="en-US" dirty="0" smtClean="0"/>
              <a:t> </a:t>
            </a:r>
            <a:r>
              <a:rPr lang="en-US" dirty="0"/>
              <a:t>definitive study of fingerprints and </a:t>
            </a:r>
            <a:r>
              <a:rPr lang="en-US" dirty="0" smtClean="0"/>
              <a:t>classification</a:t>
            </a:r>
          </a:p>
          <a:p>
            <a:r>
              <a:rPr lang="en-US" dirty="0" smtClean="0"/>
              <a:t>Classification system still in use today</a:t>
            </a:r>
            <a:endParaRPr lang="en-US" dirty="0"/>
          </a:p>
        </p:txBody>
      </p:sp>
      <p:sp>
        <p:nvSpPr>
          <p:cNvPr id="6" name="Rectangle 3"/>
          <p:cNvSpPr txBox="1">
            <a:spLocks noChangeArrowheads="1"/>
          </p:cNvSpPr>
          <p:nvPr/>
        </p:nvSpPr>
        <p:spPr>
          <a:xfrm>
            <a:off x="914400" y="228600"/>
            <a:ext cx="3810000" cy="457200"/>
          </a:xfrm>
          <a:prstGeom prst="rect">
            <a:avLst/>
          </a:prstGeom>
          <a:solidFill>
            <a:schemeClr val="bg1"/>
          </a:solidFill>
          <a:ln>
            <a:solidFill>
              <a:schemeClr val="tx1"/>
            </a:solidFill>
          </a:ln>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600" b="0" i="0" u="none" strike="noStrike" kern="1200" cap="none" spc="0" normalizeH="0" baseline="0" noProof="0" dirty="0" smtClean="0">
                <a:ln>
                  <a:noFill/>
                </a:ln>
                <a:solidFill>
                  <a:srgbClr val="FFFF00"/>
                </a:solidFill>
                <a:effectLst/>
                <a:uLnTx/>
                <a:uFillTx/>
                <a:latin typeface="+mn-lt"/>
                <a:ea typeface="+mn-ea"/>
                <a:cs typeface="+mn-cs"/>
              </a:rPr>
              <a:t>Francis Galton (1822-1911)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erriencounty.org/calvin_h._goddard.jpg"/>
          <p:cNvPicPr>
            <a:picLocks noChangeAspect="1" noChangeArrowheads="1"/>
          </p:cNvPicPr>
          <p:nvPr/>
        </p:nvPicPr>
        <p:blipFill>
          <a:blip r:embed="rId2" cstate="print"/>
          <a:srcRect/>
          <a:stretch>
            <a:fillRect/>
          </a:stretch>
        </p:blipFill>
        <p:spPr bwMode="auto">
          <a:xfrm>
            <a:off x="-428872" y="0"/>
            <a:ext cx="9572872" cy="6858000"/>
          </a:xfrm>
          <a:prstGeom prst="rect">
            <a:avLst/>
          </a:prstGeom>
          <a:noFill/>
        </p:spPr>
      </p:pic>
      <p:sp>
        <p:nvSpPr>
          <p:cNvPr id="31747" name="Rectangle 3"/>
          <p:cNvSpPr>
            <a:spLocks noGrp="1" noChangeArrowheads="1"/>
          </p:cNvSpPr>
          <p:nvPr>
            <p:ph idx="1"/>
          </p:nvPr>
        </p:nvSpPr>
        <p:spPr>
          <a:xfrm>
            <a:off x="0" y="1676400"/>
            <a:ext cx="5638800" cy="2286000"/>
          </a:xfrm>
          <a:solidFill>
            <a:schemeClr val="bg1"/>
          </a:solidFill>
          <a:ln w="38100">
            <a:solidFill>
              <a:schemeClr val="tx1"/>
            </a:solidFill>
          </a:ln>
        </p:spPr>
        <p:txBody>
          <a:bodyPr>
            <a:normAutofit fontScale="92500" lnSpcReduction="20000"/>
          </a:bodyPr>
          <a:lstStyle/>
          <a:p>
            <a:pPr>
              <a:lnSpc>
                <a:spcPct val="90000"/>
              </a:lnSpc>
              <a:buFontTx/>
              <a:buNone/>
            </a:pPr>
            <a:r>
              <a:rPr lang="en-US" dirty="0" smtClean="0">
                <a:solidFill>
                  <a:srgbClr val="FFFF00"/>
                </a:solidFill>
              </a:rPr>
              <a:t>    </a:t>
            </a:r>
          </a:p>
          <a:p>
            <a:pPr>
              <a:lnSpc>
                <a:spcPct val="90000"/>
              </a:lnSpc>
            </a:pPr>
            <a:r>
              <a:rPr lang="en-US" dirty="0" smtClean="0"/>
              <a:t>Established a crime detection laboratory at Chicago’s Northwestern University in 1929</a:t>
            </a:r>
          </a:p>
          <a:p>
            <a:pPr>
              <a:lnSpc>
                <a:spcPct val="90000"/>
              </a:lnSpc>
            </a:pPr>
            <a:r>
              <a:rPr lang="en-US" dirty="0" smtClean="0"/>
              <a:t>Perfected the comparison microscope for bullet and cartridge case examinations</a:t>
            </a:r>
          </a:p>
          <a:p>
            <a:pPr>
              <a:buFont typeface="Wingdings" pitchFamily="2" charset="2"/>
              <a:buNone/>
            </a:pPr>
            <a:endParaRPr lang="en-US" dirty="0">
              <a:solidFill>
                <a:srgbClr val="FFFF00"/>
              </a:solidFill>
            </a:endParaRPr>
          </a:p>
          <a:p>
            <a:pPr>
              <a:buFont typeface="Wingdings" pitchFamily="2" charset="2"/>
              <a:buNone/>
            </a:pPr>
            <a:endParaRPr lang="en-US" dirty="0">
              <a:solidFill>
                <a:srgbClr val="FFFF00"/>
              </a:solidFill>
            </a:endParaRPr>
          </a:p>
          <a:p>
            <a:pPr>
              <a:buFont typeface="Wingdings" pitchFamily="2" charset="2"/>
              <a:buNone/>
            </a:pPr>
            <a:endParaRPr lang="en-US" dirty="0">
              <a:solidFill>
                <a:srgbClr val="FFFF00"/>
              </a:solidFill>
            </a:endParaRPr>
          </a:p>
          <a:p>
            <a:pPr>
              <a:buFont typeface="Wingdings" pitchFamily="2" charset="2"/>
              <a:buNone/>
            </a:pPr>
            <a:endParaRPr lang="en-US" dirty="0">
              <a:solidFill>
                <a:srgbClr val="FFFF00"/>
              </a:solidFill>
            </a:endParaRPr>
          </a:p>
        </p:txBody>
      </p:sp>
      <p:sp>
        <p:nvSpPr>
          <p:cNvPr id="5" name="Rectangle 3"/>
          <p:cNvSpPr txBox="1">
            <a:spLocks noChangeArrowheads="1"/>
          </p:cNvSpPr>
          <p:nvPr/>
        </p:nvSpPr>
        <p:spPr>
          <a:xfrm>
            <a:off x="381000" y="457200"/>
            <a:ext cx="3962400" cy="914400"/>
          </a:xfrm>
          <a:prstGeom prst="rect">
            <a:avLst/>
          </a:prstGeom>
          <a:solidFill>
            <a:schemeClr val="bg1"/>
          </a:solidFill>
          <a:ln>
            <a:solidFill>
              <a:schemeClr val="tx1"/>
            </a:solidFill>
          </a:ln>
        </p:spPr>
        <p:txBody>
          <a:bodyPr vert="horz">
            <a:normAutofit/>
          </a:bodyPr>
          <a:lstStyle/>
          <a:p>
            <a:pPr marL="274320" marR="0" lvl="0" indent="-274320" algn="l" defTabSz="914400" rtl="0" eaLnBrk="1" fontAlgn="auto" latinLnBrk="0" hangingPunct="1">
              <a:lnSpc>
                <a:spcPct val="90000"/>
              </a:lnSpc>
              <a:spcBef>
                <a:spcPts val="600"/>
              </a:spcBef>
              <a:spcAft>
                <a:spcPts val="0"/>
              </a:spcAft>
              <a:buClr>
                <a:schemeClr val="accent2"/>
              </a:buClr>
              <a:buSzPct val="85000"/>
              <a:buFontTx/>
              <a:buNone/>
              <a:tabLst/>
              <a:defRPr/>
            </a:pPr>
            <a:r>
              <a:rPr kumimoji="0" lang="en-US" sz="2600" b="1" i="0" u="none" strike="noStrike" kern="1200" cap="none" spc="0" normalizeH="0" baseline="0" noProof="0" dirty="0" smtClean="0">
                <a:ln>
                  <a:noFill/>
                </a:ln>
                <a:solidFill>
                  <a:srgbClr val="FFFF00"/>
                </a:solidFill>
                <a:effectLst/>
                <a:uLnTx/>
                <a:uFillTx/>
                <a:latin typeface="+mn-lt"/>
                <a:ea typeface="+mn-ea"/>
                <a:cs typeface="+mn-cs"/>
              </a:rPr>
              <a:t>Colonel Calvin Goddard</a:t>
            </a:r>
            <a:r>
              <a:rPr kumimoji="0" lang="en-US" sz="2600" b="0" i="0" u="none" strike="noStrike" kern="1200" cap="none" spc="0" normalizeH="0" baseline="0" noProof="0" dirty="0" smtClean="0">
                <a:ln>
                  <a:noFill/>
                </a:ln>
                <a:solidFill>
                  <a:srgbClr val="FFFF00"/>
                </a:solidFill>
                <a:effectLst/>
                <a:uLnTx/>
                <a:uFillTx/>
                <a:latin typeface="+mn-lt"/>
                <a:ea typeface="+mn-ea"/>
                <a:cs typeface="+mn-cs"/>
              </a:rPr>
              <a:t>      (1891-1955)  </a:t>
            </a: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smtClean="0">
              <a:ln>
                <a:noFill/>
              </a:ln>
              <a:solidFill>
                <a:srgbClr val="FFFF0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smtClean="0">
              <a:ln>
                <a:noFill/>
              </a:ln>
              <a:solidFill>
                <a:srgbClr val="FFFF0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smtClean="0">
              <a:ln>
                <a:noFill/>
              </a:ln>
              <a:solidFill>
                <a:srgbClr val="FFFF0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osbornandson.com/albertsosborn.gif"/>
          <p:cNvPicPr>
            <a:picLocks noChangeAspect="1" noChangeArrowheads="1"/>
          </p:cNvPicPr>
          <p:nvPr/>
        </p:nvPicPr>
        <p:blipFill>
          <a:blip r:embed="rId2"/>
          <a:srcRect/>
          <a:stretch>
            <a:fillRect/>
          </a:stretch>
        </p:blipFill>
        <p:spPr bwMode="auto">
          <a:xfrm>
            <a:off x="0" y="0"/>
            <a:ext cx="4648200" cy="6972300"/>
          </a:xfrm>
          <a:prstGeom prst="rect">
            <a:avLst/>
          </a:prstGeom>
          <a:noFill/>
        </p:spPr>
      </p:pic>
      <p:pic>
        <p:nvPicPr>
          <p:cNvPr id="3076" name="Picture 4" descr="http://www.osbornandson.com/albertsosborn.gif"/>
          <p:cNvPicPr>
            <a:picLocks noChangeAspect="1" noChangeArrowheads="1"/>
          </p:cNvPicPr>
          <p:nvPr/>
        </p:nvPicPr>
        <p:blipFill>
          <a:blip r:embed="rId2"/>
          <a:srcRect/>
          <a:stretch>
            <a:fillRect/>
          </a:stretch>
        </p:blipFill>
        <p:spPr bwMode="auto">
          <a:xfrm>
            <a:off x="4495800" y="0"/>
            <a:ext cx="4648200" cy="6972300"/>
          </a:xfrm>
          <a:prstGeom prst="rect">
            <a:avLst/>
          </a:prstGeom>
          <a:noFill/>
        </p:spPr>
      </p:pic>
      <p:sp>
        <p:nvSpPr>
          <p:cNvPr id="31747" name="Rectangle 3"/>
          <p:cNvSpPr>
            <a:spLocks noGrp="1" noChangeArrowheads="1"/>
          </p:cNvSpPr>
          <p:nvPr>
            <p:ph idx="1"/>
          </p:nvPr>
        </p:nvSpPr>
        <p:spPr>
          <a:xfrm>
            <a:off x="2895600" y="457200"/>
            <a:ext cx="2895600" cy="533400"/>
          </a:xfrm>
          <a:solidFill>
            <a:schemeClr val="bg1"/>
          </a:solidFill>
          <a:ln>
            <a:solidFill>
              <a:schemeClr val="tx1"/>
            </a:solidFill>
          </a:ln>
        </p:spPr>
        <p:txBody>
          <a:bodyPr>
            <a:normAutofit fontScale="92500"/>
          </a:bodyPr>
          <a:lstStyle/>
          <a:p>
            <a:pPr>
              <a:buNone/>
            </a:pPr>
            <a:r>
              <a:rPr lang="en-US" dirty="0" smtClean="0">
                <a:solidFill>
                  <a:srgbClr val="FFFF00"/>
                </a:solidFill>
              </a:rPr>
              <a:t> Osborn </a:t>
            </a:r>
            <a:r>
              <a:rPr lang="en-US" dirty="0">
                <a:solidFill>
                  <a:srgbClr val="FFFF00"/>
                </a:solidFill>
              </a:rPr>
              <a:t>(1858-1946) </a:t>
            </a:r>
            <a:endParaRPr lang="en-US" dirty="0"/>
          </a:p>
          <a:p>
            <a:pPr>
              <a:buFont typeface="Wingdings" pitchFamily="2" charset="2"/>
              <a:buNone/>
            </a:pPr>
            <a:endParaRPr lang="en-US" dirty="0"/>
          </a:p>
        </p:txBody>
      </p:sp>
      <p:sp>
        <p:nvSpPr>
          <p:cNvPr id="6" name="Rectangle 3"/>
          <p:cNvSpPr txBox="1">
            <a:spLocks noChangeArrowheads="1"/>
          </p:cNvSpPr>
          <p:nvPr/>
        </p:nvSpPr>
        <p:spPr>
          <a:xfrm>
            <a:off x="533400" y="4648200"/>
            <a:ext cx="8077200" cy="685800"/>
          </a:xfrm>
          <a:prstGeom prst="rect">
            <a:avLst/>
          </a:prstGeom>
          <a:solidFill>
            <a:schemeClr val="bg1"/>
          </a:solidFill>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Developed fundamental</a:t>
            </a:r>
            <a:r>
              <a:rPr lang="en-US" sz="2400" dirty="0" smtClean="0">
                <a:latin typeface="+mn-lt"/>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principles of document analysis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TotalTime>
  <Words>1613</Words>
  <Application>Microsoft Office PowerPoint</Application>
  <PresentationFormat>On-screen Show (4:3)</PresentationFormat>
  <Paragraphs>262</Paragraphs>
  <Slides>46</Slides>
  <Notes>1</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Paper</vt:lpstr>
      <vt:lpstr>Forensic Science</vt:lpstr>
      <vt:lpstr>Slide 2</vt:lpstr>
      <vt:lpstr>A Brief History of Forensics </vt:lpstr>
      <vt:lpstr>Slide 4</vt:lpstr>
      <vt:lpstr>Slide 5</vt:lpstr>
      <vt:lpstr>Slide 6</vt:lpstr>
      <vt:lpstr>Slide 7</vt:lpstr>
      <vt:lpstr>Slide 8</vt:lpstr>
      <vt:lpstr>Slide 9</vt:lpstr>
      <vt:lpstr>Slide 10</vt:lpstr>
      <vt:lpstr>Slide 11</vt:lpstr>
      <vt:lpstr>Slide 12</vt:lpstr>
      <vt:lpstr>Slide 13</vt:lpstr>
      <vt:lpstr>Slide 14</vt:lpstr>
      <vt:lpstr>“Forensic Science” Let’s break down the 2 words</vt:lpstr>
      <vt:lpstr>What is forensic science?</vt:lpstr>
      <vt:lpstr>Criminalistics</vt:lpstr>
      <vt:lpstr>Slide 18</vt:lpstr>
      <vt:lpstr>Suffolk County Medical Examiner’s  Office (&amp; Crime Lab)</vt:lpstr>
      <vt:lpstr>Pathology</vt:lpstr>
      <vt:lpstr>Slide 21</vt:lpstr>
      <vt:lpstr>Medical  Examiner</vt:lpstr>
      <vt:lpstr>PEOPLE IN THE NEWS</vt:lpstr>
      <vt:lpstr>Functions of the M.E.</vt:lpstr>
      <vt:lpstr>Reportable Cases</vt:lpstr>
      <vt:lpstr>        What might this be used for?</vt:lpstr>
      <vt:lpstr>Slide 27</vt:lpstr>
      <vt:lpstr>Autopsy</vt:lpstr>
      <vt:lpstr>Slide 29</vt:lpstr>
      <vt:lpstr>Slide 30</vt:lpstr>
      <vt:lpstr>10 myths about the medical examiner’s office (courtesy of S.C. Chief Medical Examiner)</vt:lpstr>
      <vt:lpstr>10 myths about the medical examiner’s office (courtesy of S.C. Chief Medical Examiner)</vt:lpstr>
      <vt:lpstr> Coroner vs. Medical Examiner</vt:lpstr>
      <vt:lpstr>Forensic Science Specialties</vt:lpstr>
      <vt:lpstr>Forensic Science Specialties</vt:lpstr>
      <vt:lpstr>Slide 36</vt:lpstr>
      <vt:lpstr>Forensic Science Specialties</vt:lpstr>
      <vt:lpstr>Slide 38</vt:lpstr>
      <vt:lpstr>Forensic Science Specialties</vt:lpstr>
      <vt:lpstr>Forensic Science Specialties</vt:lpstr>
      <vt:lpstr>Forensic Science Specialties</vt:lpstr>
      <vt:lpstr>Forensic Science Specialties</vt:lpstr>
      <vt:lpstr>Slide 43</vt:lpstr>
      <vt:lpstr>Slide 44</vt:lpstr>
      <vt:lpstr>Forensic Science Specialties</vt:lpstr>
      <vt:lpstr>Forensic Science Specialties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dc:title>
  <dc:creator>markwagner78</dc:creator>
  <cp:lastModifiedBy> </cp:lastModifiedBy>
  <cp:revision>67</cp:revision>
  <dcterms:created xsi:type="dcterms:W3CDTF">2007-09-09T23:33:15Z</dcterms:created>
  <dcterms:modified xsi:type="dcterms:W3CDTF">2008-08-25T15:03:27Z</dcterms:modified>
</cp:coreProperties>
</file>